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5"/>
    <p:sldMasterId id="2147483671" r:id="rId6"/>
  </p:sldMasterIdLst>
  <p:notesMasterIdLst>
    <p:notesMasterId r:id="rId29"/>
  </p:notesMasterIdLst>
  <p:sldIdLst>
    <p:sldId id="256" r:id="rId7"/>
    <p:sldId id="257" r:id="rId8"/>
    <p:sldId id="279" r:id="rId9"/>
    <p:sldId id="258" r:id="rId10"/>
    <p:sldId id="278" r:id="rId11"/>
    <p:sldId id="259" r:id="rId12"/>
    <p:sldId id="260"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0" r:id="rId27"/>
    <p:sldId id="277" r:id="rId28"/>
  </p:sldIdLst>
  <p:sldSz cx="9144000" cy="5143500" type="screen16x9"/>
  <p:notesSz cx="6858000" cy="9144000"/>
  <p:embeddedFontLst>
    <p:embeddedFont>
      <p:font typeface="Homemade Apple" panose="020B0604020202020204" charset="0"/>
      <p:regular r:id="rId30"/>
    </p:embeddedFont>
    <p:embeddedFont>
      <p:font typeface="Merriweather" panose="00000500000000000000"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3F7BE-C289-45DA-8ACF-F49A4C02E6F7}" v="6" dt="2025-10-20T19:49:17.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26"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A. Nelson-Graham" userId="f22c8b56-eecb-4fec-af52-7a0bac1768c8" providerId="ADAL" clId="{0EF0AAE2-69A0-4405-AE24-D1861C83CE6A}"/>
    <pc:docChg chg="undo custSel addSld delSld modSld">
      <pc:chgData name="Melissa A. Nelson-Graham" userId="f22c8b56-eecb-4fec-af52-7a0bac1768c8" providerId="ADAL" clId="{0EF0AAE2-69A0-4405-AE24-D1861C83CE6A}" dt="2025-10-20T19:52:26.439" v="848" actId="207"/>
      <pc:docMkLst>
        <pc:docMk/>
      </pc:docMkLst>
      <pc:sldChg chg="modSp add del mod">
        <pc:chgData name="Melissa A. Nelson-Graham" userId="f22c8b56-eecb-4fec-af52-7a0bac1768c8" providerId="ADAL" clId="{0EF0AAE2-69A0-4405-AE24-D1861C83CE6A}" dt="2025-10-20T19:46:42.936" v="597" actId="6549"/>
        <pc:sldMkLst>
          <pc:docMk/>
          <pc:sldMk cId="0" sldId="257"/>
        </pc:sldMkLst>
        <pc:spChg chg="mod">
          <ac:chgData name="Melissa A. Nelson-Graham" userId="f22c8b56-eecb-4fec-af52-7a0bac1768c8" providerId="ADAL" clId="{0EF0AAE2-69A0-4405-AE24-D1861C83CE6A}" dt="2025-10-20T19:46:42.936" v="597" actId="6549"/>
          <ac:spMkLst>
            <pc:docMk/>
            <pc:sldMk cId="0" sldId="257"/>
            <ac:spMk id="2" creationId="{D2ACA066-A8AB-C0DE-25DB-0F1B6530AB40}"/>
          </ac:spMkLst>
        </pc:spChg>
      </pc:sldChg>
      <pc:sldChg chg="delSp modSp add del mod">
        <pc:chgData name="Melissa A. Nelson-Graham" userId="f22c8b56-eecb-4fec-af52-7a0bac1768c8" providerId="ADAL" clId="{0EF0AAE2-69A0-4405-AE24-D1861C83CE6A}" dt="2025-10-20T19:48:35.830" v="617" actId="20577"/>
        <pc:sldMkLst>
          <pc:docMk/>
          <pc:sldMk cId="0" sldId="260"/>
        </pc:sldMkLst>
        <pc:spChg chg="del mod">
          <ac:chgData name="Melissa A. Nelson-Graham" userId="f22c8b56-eecb-4fec-af52-7a0bac1768c8" providerId="ADAL" clId="{0EF0AAE2-69A0-4405-AE24-D1861C83CE6A}" dt="2025-10-20T19:48:14.358" v="601" actId="21"/>
          <ac:spMkLst>
            <pc:docMk/>
            <pc:sldMk cId="0" sldId="260"/>
            <ac:spMk id="175" creationId="{00000000-0000-0000-0000-000000000000}"/>
          </ac:spMkLst>
        </pc:spChg>
        <pc:spChg chg="mod">
          <ac:chgData name="Melissa A. Nelson-Graham" userId="f22c8b56-eecb-4fec-af52-7a0bac1768c8" providerId="ADAL" clId="{0EF0AAE2-69A0-4405-AE24-D1861C83CE6A}" dt="2025-10-20T19:48:35.830" v="617" actId="20577"/>
          <ac:spMkLst>
            <pc:docMk/>
            <pc:sldMk cId="0" sldId="260"/>
            <ac:spMk id="177" creationId="{00000000-0000-0000-0000-000000000000}"/>
          </ac:spMkLst>
        </pc:spChg>
        <pc:spChg chg="del">
          <ac:chgData name="Melissa A. Nelson-Graham" userId="f22c8b56-eecb-4fec-af52-7a0bac1768c8" providerId="ADAL" clId="{0EF0AAE2-69A0-4405-AE24-D1861C83CE6A}" dt="2025-10-20T19:48:16.756" v="602" actId="21"/>
          <ac:spMkLst>
            <pc:docMk/>
            <pc:sldMk cId="0" sldId="260"/>
            <ac:spMk id="181" creationId="{00000000-0000-0000-0000-000000000000}"/>
          </ac:spMkLst>
        </pc:spChg>
      </pc:sldChg>
      <pc:sldChg chg="modSp mod">
        <pc:chgData name="Melissa A. Nelson-Graham" userId="f22c8b56-eecb-4fec-af52-7a0bac1768c8" providerId="ADAL" clId="{0EF0AAE2-69A0-4405-AE24-D1861C83CE6A}" dt="2025-10-15T18:10:46.943" v="17" actId="20577"/>
        <pc:sldMkLst>
          <pc:docMk/>
          <pc:sldMk cId="0" sldId="263"/>
        </pc:sldMkLst>
        <pc:spChg chg="mod">
          <ac:chgData name="Melissa A. Nelson-Graham" userId="f22c8b56-eecb-4fec-af52-7a0bac1768c8" providerId="ADAL" clId="{0EF0AAE2-69A0-4405-AE24-D1861C83CE6A}" dt="2025-10-15T18:10:46.943" v="17" actId="20577"/>
          <ac:spMkLst>
            <pc:docMk/>
            <pc:sldMk cId="0" sldId="263"/>
            <ac:spMk id="211" creationId="{00000000-0000-0000-0000-000000000000}"/>
          </ac:spMkLst>
        </pc:spChg>
      </pc:sldChg>
      <pc:sldChg chg="delSp modSp mod">
        <pc:chgData name="Melissa A. Nelson-Graham" userId="f22c8b56-eecb-4fec-af52-7a0bac1768c8" providerId="ADAL" clId="{0EF0AAE2-69A0-4405-AE24-D1861C83CE6A}" dt="2025-10-15T19:44:13.271" v="81" actId="21"/>
        <pc:sldMkLst>
          <pc:docMk/>
          <pc:sldMk cId="0" sldId="269"/>
        </pc:sldMkLst>
        <pc:spChg chg="mod">
          <ac:chgData name="Melissa A. Nelson-Graham" userId="f22c8b56-eecb-4fec-af52-7a0bac1768c8" providerId="ADAL" clId="{0EF0AAE2-69A0-4405-AE24-D1861C83CE6A}" dt="2025-10-15T19:43:13.889" v="23" actId="6549"/>
          <ac:spMkLst>
            <pc:docMk/>
            <pc:sldMk cId="0" sldId="269"/>
            <ac:spMk id="280" creationId="{00000000-0000-0000-0000-000000000000}"/>
          </ac:spMkLst>
        </pc:spChg>
        <pc:spChg chg="mod">
          <ac:chgData name="Melissa A. Nelson-Graham" userId="f22c8b56-eecb-4fec-af52-7a0bac1768c8" providerId="ADAL" clId="{0EF0AAE2-69A0-4405-AE24-D1861C83CE6A}" dt="2025-10-15T19:43:10.580" v="22"/>
          <ac:spMkLst>
            <pc:docMk/>
            <pc:sldMk cId="0" sldId="269"/>
            <ac:spMk id="283" creationId="{00000000-0000-0000-0000-000000000000}"/>
          </ac:spMkLst>
        </pc:spChg>
        <pc:spChg chg="mod">
          <ac:chgData name="Melissa A. Nelson-Graham" userId="f22c8b56-eecb-4fec-af52-7a0bac1768c8" providerId="ADAL" clId="{0EF0AAE2-69A0-4405-AE24-D1861C83CE6A}" dt="2025-10-15T19:43:46.783" v="73" actId="14100"/>
          <ac:spMkLst>
            <pc:docMk/>
            <pc:sldMk cId="0" sldId="269"/>
            <ac:spMk id="284" creationId="{00000000-0000-0000-0000-000000000000}"/>
          </ac:spMkLst>
        </pc:spChg>
      </pc:sldChg>
      <pc:sldChg chg="modSp mod">
        <pc:chgData name="Melissa A. Nelson-Graham" userId="f22c8b56-eecb-4fec-af52-7a0bac1768c8" providerId="ADAL" clId="{0EF0AAE2-69A0-4405-AE24-D1861C83CE6A}" dt="2025-10-16T15:00:16.249" v="150" actId="1076"/>
        <pc:sldMkLst>
          <pc:docMk/>
          <pc:sldMk cId="0" sldId="271"/>
        </pc:sldMkLst>
        <pc:spChg chg="mod">
          <ac:chgData name="Melissa A. Nelson-Graham" userId="f22c8b56-eecb-4fec-af52-7a0bac1768c8" providerId="ADAL" clId="{0EF0AAE2-69A0-4405-AE24-D1861C83CE6A}" dt="2025-10-15T19:44:39.475" v="82" actId="1076"/>
          <ac:spMkLst>
            <pc:docMk/>
            <pc:sldMk cId="0" sldId="271"/>
            <ac:spMk id="309" creationId="{00000000-0000-0000-0000-000000000000}"/>
          </ac:spMkLst>
        </pc:spChg>
        <pc:spChg chg="mod">
          <ac:chgData name="Melissa A. Nelson-Graham" userId="f22c8b56-eecb-4fec-af52-7a0bac1768c8" providerId="ADAL" clId="{0EF0AAE2-69A0-4405-AE24-D1861C83CE6A}" dt="2025-10-16T15:00:16.249" v="150" actId="1076"/>
          <ac:spMkLst>
            <pc:docMk/>
            <pc:sldMk cId="0" sldId="271"/>
            <ac:spMk id="313" creationId="{00000000-0000-0000-0000-000000000000}"/>
          </ac:spMkLst>
        </pc:spChg>
        <pc:spChg chg="mod">
          <ac:chgData name="Melissa A. Nelson-Graham" userId="f22c8b56-eecb-4fec-af52-7a0bac1768c8" providerId="ADAL" clId="{0EF0AAE2-69A0-4405-AE24-D1861C83CE6A}" dt="2025-10-15T19:44:50.350" v="83" actId="1076"/>
          <ac:spMkLst>
            <pc:docMk/>
            <pc:sldMk cId="0" sldId="271"/>
            <ac:spMk id="315" creationId="{00000000-0000-0000-0000-000000000000}"/>
          </ac:spMkLst>
        </pc:spChg>
        <pc:spChg chg="mod">
          <ac:chgData name="Melissa A. Nelson-Graham" userId="f22c8b56-eecb-4fec-af52-7a0bac1768c8" providerId="ADAL" clId="{0EF0AAE2-69A0-4405-AE24-D1861C83CE6A}" dt="2025-10-15T19:45:40.905" v="116" actId="20577"/>
          <ac:spMkLst>
            <pc:docMk/>
            <pc:sldMk cId="0" sldId="271"/>
            <ac:spMk id="324" creationId="{00000000-0000-0000-0000-000000000000}"/>
          </ac:spMkLst>
        </pc:spChg>
        <pc:spChg chg="mod">
          <ac:chgData name="Melissa A. Nelson-Graham" userId="f22c8b56-eecb-4fec-af52-7a0bac1768c8" providerId="ADAL" clId="{0EF0AAE2-69A0-4405-AE24-D1861C83CE6A}" dt="2025-10-15T19:45:47.383" v="117" actId="6549"/>
          <ac:spMkLst>
            <pc:docMk/>
            <pc:sldMk cId="0" sldId="271"/>
            <ac:spMk id="326" creationId="{00000000-0000-0000-0000-000000000000}"/>
          </ac:spMkLst>
        </pc:spChg>
      </pc:sldChg>
      <pc:sldChg chg="modSp mod">
        <pc:chgData name="Melissa A. Nelson-Graham" userId="f22c8b56-eecb-4fec-af52-7a0bac1768c8" providerId="ADAL" clId="{0EF0AAE2-69A0-4405-AE24-D1861C83CE6A}" dt="2025-10-16T14:15:48.667" v="149" actId="1076"/>
        <pc:sldMkLst>
          <pc:docMk/>
          <pc:sldMk cId="0" sldId="272"/>
        </pc:sldMkLst>
        <pc:spChg chg="mod">
          <ac:chgData name="Melissa A. Nelson-Graham" userId="f22c8b56-eecb-4fec-af52-7a0bac1768c8" providerId="ADAL" clId="{0EF0AAE2-69A0-4405-AE24-D1861C83CE6A}" dt="2025-10-16T14:15:48.667" v="149" actId="1076"/>
          <ac:spMkLst>
            <pc:docMk/>
            <pc:sldMk cId="0" sldId="272"/>
            <ac:spMk id="336" creationId="{00000000-0000-0000-0000-000000000000}"/>
          </ac:spMkLst>
        </pc:spChg>
        <pc:spChg chg="mod">
          <ac:chgData name="Melissa A. Nelson-Graham" userId="f22c8b56-eecb-4fec-af52-7a0bac1768c8" providerId="ADAL" clId="{0EF0AAE2-69A0-4405-AE24-D1861C83CE6A}" dt="2025-10-16T14:15:45.243" v="148" actId="20577"/>
          <ac:spMkLst>
            <pc:docMk/>
            <pc:sldMk cId="0" sldId="272"/>
            <ac:spMk id="337" creationId="{00000000-0000-0000-0000-000000000000}"/>
          </ac:spMkLst>
        </pc:spChg>
      </pc:sldChg>
      <pc:sldChg chg="del">
        <pc:chgData name="Melissa A. Nelson-Graham" userId="f22c8b56-eecb-4fec-af52-7a0bac1768c8" providerId="ADAL" clId="{0EF0AAE2-69A0-4405-AE24-D1861C83CE6A}" dt="2025-10-15T19:47:38.271" v="118" actId="47"/>
        <pc:sldMkLst>
          <pc:docMk/>
          <pc:sldMk cId="0" sldId="276"/>
        </pc:sldMkLst>
      </pc:sldChg>
      <pc:sldChg chg="delSp modSp mod">
        <pc:chgData name="Melissa A. Nelson-Graham" userId="f22c8b56-eecb-4fec-af52-7a0bac1768c8" providerId="ADAL" clId="{0EF0AAE2-69A0-4405-AE24-D1861C83CE6A}" dt="2025-10-15T19:47:52.648" v="122" actId="1076"/>
        <pc:sldMkLst>
          <pc:docMk/>
          <pc:sldMk cId="0" sldId="277"/>
        </pc:sldMkLst>
        <pc:spChg chg="mod">
          <ac:chgData name="Melissa A. Nelson-Graham" userId="f22c8b56-eecb-4fec-af52-7a0bac1768c8" providerId="ADAL" clId="{0EF0AAE2-69A0-4405-AE24-D1861C83CE6A}" dt="2025-10-15T19:47:48.816" v="121" actId="1076"/>
          <ac:spMkLst>
            <pc:docMk/>
            <pc:sldMk cId="0" sldId="277"/>
            <ac:spMk id="381" creationId="{00000000-0000-0000-0000-000000000000}"/>
          </ac:spMkLst>
        </pc:spChg>
        <pc:spChg chg="mod">
          <ac:chgData name="Melissa A. Nelson-Graham" userId="f22c8b56-eecb-4fec-af52-7a0bac1768c8" providerId="ADAL" clId="{0EF0AAE2-69A0-4405-AE24-D1861C83CE6A}" dt="2025-10-15T19:47:52.648" v="122" actId="1076"/>
          <ac:spMkLst>
            <pc:docMk/>
            <pc:sldMk cId="0" sldId="277"/>
            <ac:spMk id="382" creationId="{00000000-0000-0000-0000-000000000000}"/>
          </ac:spMkLst>
        </pc:spChg>
      </pc:sldChg>
      <pc:sldChg chg="delSp modSp mod">
        <pc:chgData name="Melissa A. Nelson-Graham" userId="f22c8b56-eecb-4fec-af52-7a0bac1768c8" providerId="ADAL" clId="{0EF0AAE2-69A0-4405-AE24-D1861C83CE6A}" dt="2025-10-15T19:49:00.869" v="146" actId="14100"/>
        <pc:sldMkLst>
          <pc:docMk/>
          <pc:sldMk cId="320273613" sldId="278"/>
        </pc:sldMkLst>
        <pc:spChg chg="mod">
          <ac:chgData name="Melissa A. Nelson-Graham" userId="f22c8b56-eecb-4fec-af52-7a0bac1768c8" providerId="ADAL" clId="{0EF0AAE2-69A0-4405-AE24-D1861C83CE6A}" dt="2025-10-15T15:31:08.191" v="5" actId="14100"/>
          <ac:spMkLst>
            <pc:docMk/>
            <pc:sldMk cId="320273613" sldId="278"/>
            <ac:spMk id="4" creationId="{8C433BB9-7B24-586D-00FA-C4FE79009248}"/>
          </ac:spMkLst>
        </pc:spChg>
        <pc:spChg chg="mod">
          <ac:chgData name="Melissa A. Nelson-Graham" userId="f22c8b56-eecb-4fec-af52-7a0bac1768c8" providerId="ADAL" clId="{0EF0AAE2-69A0-4405-AE24-D1861C83CE6A}" dt="2025-10-15T19:49:00.869" v="146" actId="14100"/>
          <ac:spMkLst>
            <pc:docMk/>
            <pc:sldMk cId="320273613" sldId="278"/>
            <ac:spMk id="154" creationId="{F2E56F49-CAB1-E571-DF57-EDB9316E5963}"/>
          </ac:spMkLst>
        </pc:spChg>
      </pc:sldChg>
      <pc:sldChg chg="new del">
        <pc:chgData name="Melissa A. Nelson-Graham" userId="f22c8b56-eecb-4fec-af52-7a0bac1768c8" providerId="ADAL" clId="{0EF0AAE2-69A0-4405-AE24-D1861C83CE6A}" dt="2025-10-20T19:49:00.064" v="619" actId="680"/>
        <pc:sldMkLst>
          <pc:docMk/>
          <pc:sldMk cId="2174810072" sldId="280"/>
        </pc:sldMkLst>
      </pc:sldChg>
      <pc:sldChg chg="modSp add mod">
        <pc:chgData name="Melissa A. Nelson-Graham" userId="f22c8b56-eecb-4fec-af52-7a0bac1768c8" providerId="ADAL" clId="{0EF0AAE2-69A0-4405-AE24-D1861C83CE6A}" dt="2025-10-20T19:52:26.439" v="848" actId="207"/>
        <pc:sldMkLst>
          <pc:docMk/>
          <pc:sldMk cId="3438266571" sldId="280"/>
        </pc:sldMkLst>
        <pc:spChg chg="mod">
          <ac:chgData name="Melissa A. Nelson-Graham" userId="f22c8b56-eecb-4fec-af52-7a0bac1768c8" providerId="ADAL" clId="{0EF0AAE2-69A0-4405-AE24-D1861C83CE6A}" dt="2025-10-20T19:50:02.491" v="668" actId="14100"/>
          <ac:spMkLst>
            <pc:docMk/>
            <pc:sldMk cId="3438266571" sldId="280"/>
            <ac:spMk id="381" creationId="{99381DDB-66B8-B2B9-6ED2-D51A01EF7E3E}"/>
          </ac:spMkLst>
        </pc:spChg>
        <pc:spChg chg="mod">
          <ac:chgData name="Melissa A. Nelson-Graham" userId="f22c8b56-eecb-4fec-af52-7a0bac1768c8" providerId="ADAL" clId="{0EF0AAE2-69A0-4405-AE24-D1861C83CE6A}" dt="2025-10-20T19:52:26.439" v="848" actId="207"/>
          <ac:spMkLst>
            <pc:docMk/>
            <pc:sldMk cId="3438266571" sldId="280"/>
            <ac:spMk id="382" creationId="{7D75AF1E-12BB-9267-591E-773AE71F17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9a255e18f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79a255e18f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9a255e18f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https://youtu.be/OUdH0VjjTGo</a:t>
            </a:r>
            <a:endParaRPr/>
          </a:p>
        </p:txBody>
      </p:sp>
      <p:sp>
        <p:nvSpPr>
          <p:cNvPr id="232" name="Google Shape;232;g279a255e18f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9a255e18f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79a255e18f_1_1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9a255e18f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79a255e18f_1_1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9a255e18f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279a255e18f_1_1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9a255e18f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279a255e18f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79a255e18f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279a255e18f_1_2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79a255e18f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79a255e18f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7a6e0d5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f7a6e0d5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7a568bc7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latin typeface="Open Sans"/>
                <a:ea typeface="Open Sans"/>
                <a:cs typeface="Open Sans"/>
                <a:sym typeface="Open Sans"/>
              </a:rPr>
              <a:t>We want to ensure that students know where they can access a trusted adult at school. So, the student bookmarks have a blank space for you or the students to write down the name of the school counselor or school social worker. We encourage you to also include their office number so that students know where they can locate them in the building. If your school does not have an onsite counselor or social worker, you can encourage the students to write down who they identify as a trusted adult. That could be a family member, coach, someone in their community,  or YOU! </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You will notice, that on one side the student bookmark lists the signs and symptoms of depression and on the other side, there are tips for taking care of their mental health. </a:t>
            </a:r>
            <a:endParaRPr/>
          </a:p>
        </p:txBody>
      </p:sp>
      <p:sp>
        <p:nvSpPr>
          <p:cNvPr id="340" name="Google Shape;340;g2f7a568bc7c_1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7a568bc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2f7a568bc7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9a255e18f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79a255e18f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79a255e18f_1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279a255e18f_1_2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20285A76-4B90-89A8-CD3C-054848746D6B}"/>
            </a:ext>
          </a:extLst>
        </p:cNvPr>
        <p:cNvGrpSpPr/>
        <p:nvPr/>
      </p:nvGrpSpPr>
      <p:grpSpPr>
        <a:xfrm>
          <a:off x="0" y="0"/>
          <a:ext cx="0" cy="0"/>
          <a:chOff x="0" y="0"/>
          <a:chExt cx="0" cy="0"/>
        </a:xfrm>
      </p:grpSpPr>
      <p:sp>
        <p:nvSpPr>
          <p:cNvPr id="377" name="Google Shape;377;g279a255e18f_1_272:notes">
            <a:extLst>
              <a:ext uri="{FF2B5EF4-FFF2-40B4-BE49-F238E27FC236}">
                <a16:creationId xmlns:a16="http://schemas.microsoft.com/office/drawing/2014/main" id="{8428501B-931B-115D-234A-13EF51FA70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79a255e18f_1_272:notes">
            <a:extLst>
              <a:ext uri="{FF2B5EF4-FFF2-40B4-BE49-F238E27FC236}">
                <a16:creationId xmlns:a16="http://schemas.microsoft.com/office/drawing/2014/main" id="{82E57FF4-CF25-E782-6D17-4D5D14542F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27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9a255e18f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79a255e18f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020C9615-F18E-2CAD-125A-710B59378799}"/>
            </a:ext>
          </a:extLst>
        </p:cNvPr>
        <p:cNvGrpSpPr/>
        <p:nvPr/>
      </p:nvGrpSpPr>
      <p:grpSpPr>
        <a:xfrm>
          <a:off x="0" y="0"/>
          <a:ext cx="0" cy="0"/>
          <a:chOff x="0" y="0"/>
          <a:chExt cx="0" cy="0"/>
        </a:xfrm>
      </p:grpSpPr>
      <p:sp>
        <p:nvSpPr>
          <p:cNvPr id="136" name="Google Shape;136;g279a255e18f_1_86:notes">
            <a:extLst>
              <a:ext uri="{FF2B5EF4-FFF2-40B4-BE49-F238E27FC236}">
                <a16:creationId xmlns:a16="http://schemas.microsoft.com/office/drawing/2014/main" id="{1B45CE3D-22AC-0B3A-DA30-9EA4108DFC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79a255e18f_1_86:notes">
            <a:extLst>
              <a:ext uri="{FF2B5EF4-FFF2-40B4-BE49-F238E27FC236}">
                <a16:creationId xmlns:a16="http://schemas.microsoft.com/office/drawing/2014/main" id="{F951097B-623D-1A75-6B95-5168B73B87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42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9a255e18f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79a255e18f_1_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BCB0FDA2-BC8D-68EA-0A47-37C58275B7C4}"/>
            </a:ext>
          </a:extLst>
        </p:cNvPr>
        <p:cNvGrpSpPr/>
        <p:nvPr/>
      </p:nvGrpSpPr>
      <p:grpSpPr>
        <a:xfrm>
          <a:off x="0" y="0"/>
          <a:ext cx="0" cy="0"/>
          <a:chOff x="0" y="0"/>
          <a:chExt cx="0" cy="0"/>
        </a:xfrm>
      </p:grpSpPr>
      <p:sp>
        <p:nvSpPr>
          <p:cNvPr id="145" name="Google Shape;145;g279a255e18f_1_94:notes">
            <a:extLst>
              <a:ext uri="{FF2B5EF4-FFF2-40B4-BE49-F238E27FC236}">
                <a16:creationId xmlns:a16="http://schemas.microsoft.com/office/drawing/2014/main" id="{9A15A5D9-898E-26A5-D5D2-BF263EAF45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79a255e18f_1_94:notes">
            <a:extLst>
              <a:ext uri="{FF2B5EF4-FFF2-40B4-BE49-F238E27FC236}">
                <a16:creationId xmlns:a16="http://schemas.microsoft.com/office/drawing/2014/main" id="{B9AAB664-321E-DD38-918A-C573A59451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92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9a255e18f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79a255e18f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51c4af2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851c4af2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9a255e18f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79a255e18f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9a255e18f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279a255e18f_1_1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OUdH0VjjTGo?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elhmspost.info"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elhms.inf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LP4M-TOtY8E?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28"/>
        <p:cNvGrpSpPr/>
        <p:nvPr/>
      </p:nvGrpSpPr>
      <p:grpSpPr>
        <a:xfrm>
          <a:off x="0" y="0"/>
          <a:ext cx="0" cy="0"/>
          <a:chOff x="0" y="0"/>
          <a:chExt cx="0" cy="0"/>
        </a:xfrm>
      </p:grpSpPr>
      <p:sp>
        <p:nvSpPr>
          <p:cNvPr id="129" name="Google Shape;129;p25"/>
          <p:cNvSpPr/>
          <p:nvPr/>
        </p:nvSpPr>
        <p:spPr>
          <a:xfrm>
            <a:off x="931584" y="354472"/>
            <a:ext cx="3926690" cy="1800324"/>
          </a:xfrm>
          <a:custGeom>
            <a:avLst/>
            <a:gdLst/>
            <a:ahLst/>
            <a:cxnLst/>
            <a:rect l="l" t="t" r="r" b="b"/>
            <a:pathLst>
              <a:path w="7853380" h="3600647" extrusionOk="0">
                <a:moveTo>
                  <a:pt x="0" y="0"/>
                </a:moveTo>
                <a:lnTo>
                  <a:pt x="7853381" y="0"/>
                </a:lnTo>
                <a:lnTo>
                  <a:pt x="7853381" y="3600647"/>
                </a:lnTo>
                <a:lnTo>
                  <a:pt x="0" y="3600647"/>
                </a:lnTo>
                <a:lnTo>
                  <a:pt x="0" y="0"/>
                </a:lnTo>
                <a:close/>
              </a:path>
            </a:pathLst>
          </a:custGeom>
          <a:blipFill rotWithShape="1">
            <a:blip r:embed="rId3">
              <a:alphaModFix/>
            </a:blip>
            <a:stretch>
              <a:fillRect/>
            </a:stretch>
          </a:blipFill>
          <a:ln>
            <a:noFill/>
          </a:ln>
        </p:spPr>
        <p:txBody>
          <a:bodyPr/>
          <a:lstStyle/>
          <a:p>
            <a:endParaRPr lang="en-US"/>
          </a:p>
        </p:txBody>
      </p:sp>
      <p:sp>
        <p:nvSpPr>
          <p:cNvPr id="130" name="Google Shape;130;p25"/>
          <p:cNvSpPr/>
          <p:nvPr/>
        </p:nvSpPr>
        <p:spPr>
          <a:xfrm>
            <a:off x="5275510" y="621388"/>
            <a:ext cx="3049394" cy="3532322"/>
          </a:xfrm>
          <a:custGeom>
            <a:avLst/>
            <a:gdLst/>
            <a:ahLst/>
            <a:cxnLst/>
            <a:rect l="l" t="t" r="r" b="b"/>
            <a:pathLst>
              <a:path w="6098788" h="7064644" extrusionOk="0">
                <a:moveTo>
                  <a:pt x="0" y="0"/>
                </a:moveTo>
                <a:lnTo>
                  <a:pt x="6098788" y="0"/>
                </a:lnTo>
                <a:lnTo>
                  <a:pt x="6098788" y="7064644"/>
                </a:lnTo>
                <a:lnTo>
                  <a:pt x="0" y="7064644"/>
                </a:lnTo>
                <a:lnTo>
                  <a:pt x="0" y="0"/>
                </a:lnTo>
                <a:close/>
              </a:path>
            </a:pathLst>
          </a:custGeom>
          <a:blipFill rotWithShape="1">
            <a:blip r:embed="rId4">
              <a:alphaModFix/>
            </a:blip>
            <a:stretch>
              <a:fillRect l="-33272" r="-40583"/>
            </a:stretch>
          </a:blipFill>
          <a:ln>
            <a:noFill/>
          </a:ln>
        </p:spPr>
        <p:txBody>
          <a:bodyPr/>
          <a:lstStyle/>
          <a:p>
            <a:endParaRPr lang="en-US"/>
          </a:p>
        </p:txBody>
      </p:sp>
      <p:sp>
        <p:nvSpPr>
          <p:cNvPr id="131" name="Google Shape;131;p25"/>
          <p:cNvSpPr txBox="1"/>
          <p:nvPr/>
        </p:nvSpPr>
        <p:spPr>
          <a:xfrm>
            <a:off x="831083" y="3049792"/>
            <a:ext cx="3741000" cy="277200"/>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1800" b="1" i="0" u="none" strike="noStrike" cap="none">
                <a:solidFill>
                  <a:srgbClr val="FEFEFE"/>
                </a:solidFill>
                <a:latin typeface="Open Sans"/>
                <a:ea typeface="Open Sans"/>
                <a:cs typeface="Open Sans"/>
                <a:sym typeface="Open Sans"/>
              </a:rPr>
              <a:t>ONE -DAY LESSON</a:t>
            </a:r>
            <a:endParaRPr sz="700"/>
          </a:p>
        </p:txBody>
      </p:sp>
      <p:sp>
        <p:nvSpPr>
          <p:cNvPr id="132" name="Google Shape;132;p25"/>
          <p:cNvSpPr txBox="1"/>
          <p:nvPr/>
        </p:nvSpPr>
        <p:spPr>
          <a:xfrm>
            <a:off x="320933" y="2154796"/>
            <a:ext cx="4761300" cy="61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endParaRPr sz="700" dirty="0"/>
          </a:p>
          <a:p>
            <a:pPr marL="0" marR="0" lvl="0" indent="0" algn="ctr" rtl="0">
              <a:lnSpc>
                <a:spcPct val="115000"/>
              </a:lnSpc>
              <a:spcBef>
                <a:spcPts val="0"/>
              </a:spcBef>
              <a:spcAft>
                <a:spcPts val="0"/>
              </a:spcAft>
              <a:buNone/>
            </a:pPr>
            <a:r>
              <a:rPr lang="en" sz="2800" b="0" i="0" u="none" strike="noStrike" cap="none" dirty="0">
                <a:solidFill>
                  <a:srgbClr val="434345"/>
                </a:solidFill>
                <a:latin typeface="Arial"/>
                <a:ea typeface="Arial"/>
                <a:cs typeface="Arial"/>
                <a:sym typeface="Arial"/>
              </a:rPr>
              <a:t>Depression Awareness</a:t>
            </a:r>
            <a:endParaRPr sz="2800" b="0" i="0" u="none" strike="noStrike" cap="none" dirty="0">
              <a:solidFill>
                <a:srgbClr val="43434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33"/>
        <p:cNvGrpSpPr/>
        <p:nvPr/>
      </p:nvGrpSpPr>
      <p:grpSpPr>
        <a:xfrm>
          <a:off x="0" y="0"/>
          <a:ext cx="0" cy="0"/>
          <a:chOff x="0" y="0"/>
          <a:chExt cx="0" cy="0"/>
        </a:xfrm>
      </p:grpSpPr>
      <p:sp>
        <p:nvSpPr>
          <p:cNvPr id="236" name="Google Shape;236;p34"/>
          <p:cNvSpPr/>
          <p:nvPr/>
        </p:nvSpPr>
        <p:spPr>
          <a:xfrm rot="-1531014">
            <a:off x="1945593" y="25216"/>
            <a:ext cx="1297464" cy="1399226"/>
          </a:xfrm>
          <a:custGeom>
            <a:avLst/>
            <a:gdLst/>
            <a:ahLst/>
            <a:cxnLst/>
            <a:rect l="l" t="t" r="r" b="b"/>
            <a:pathLst>
              <a:path w="2594928" h="2798451" extrusionOk="0">
                <a:moveTo>
                  <a:pt x="0" y="0"/>
                </a:moveTo>
                <a:lnTo>
                  <a:pt x="2594927" y="0"/>
                </a:lnTo>
                <a:lnTo>
                  <a:pt x="2594927" y="2798452"/>
                </a:lnTo>
                <a:lnTo>
                  <a:pt x="0" y="2798452"/>
                </a:lnTo>
                <a:lnTo>
                  <a:pt x="0" y="0"/>
                </a:lnTo>
                <a:close/>
              </a:path>
            </a:pathLst>
          </a:custGeom>
          <a:blipFill rotWithShape="1">
            <a:blip r:embed="rId4">
              <a:alphaModFix/>
            </a:blip>
            <a:stretch>
              <a:fillRect/>
            </a:stretch>
          </a:blipFill>
          <a:ln>
            <a:noFill/>
          </a:ln>
        </p:spPr>
        <p:txBody>
          <a:bodyPr/>
          <a:lstStyle/>
          <a:p>
            <a:endParaRPr lang="en-US"/>
          </a:p>
        </p:txBody>
      </p:sp>
      <p:sp>
        <p:nvSpPr>
          <p:cNvPr id="237" name="Google Shape;237;p34"/>
          <p:cNvSpPr txBox="1"/>
          <p:nvPr/>
        </p:nvSpPr>
        <p:spPr>
          <a:xfrm>
            <a:off x="1625658" y="3742374"/>
            <a:ext cx="6050408" cy="633604"/>
          </a:xfrm>
          <a:prstGeom prst="rect">
            <a:avLst/>
          </a:prstGeom>
          <a:noFill/>
          <a:ln>
            <a:noFill/>
          </a:ln>
        </p:spPr>
        <p:txBody>
          <a:bodyPr spcFirstLastPara="1" wrap="square" lIns="0" tIns="0" rIns="0" bIns="0" anchor="t" anchorCtr="0">
            <a:spAutoFit/>
          </a:bodyPr>
          <a:lstStyle/>
          <a:p>
            <a:pPr marL="0" marR="0" lvl="0" indent="0" algn="ctr" rtl="0">
              <a:lnSpc>
                <a:spcPct val="168021"/>
              </a:lnSpc>
              <a:spcBef>
                <a:spcPts val="0"/>
              </a:spcBef>
              <a:spcAft>
                <a:spcPts val="0"/>
              </a:spcAft>
              <a:buNone/>
            </a:pPr>
            <a:r>
              <a:rPr lang="en" sz="3200" b="0" i="0" u="none" strike="noStrike" cap="none">
                <a:solidFill>
                  <a:srgbClr val="FF585F"/>
                </a:solidFill>
                <a:latin typeface="Open Sans"/>
                <a:ea typeface="Open Sans"/>
                <a:cs typeface="Open Sans"/>
                <a:sym typeface="Open Sans"/>
              </a:rPr>
              <a:t>Catharine</a:t>
            </a:r>
            <a:endParaRPr sz="700"/>
          </a:p>
        </p:txBody>
      </p:sp>
      <p:pic>
        <p:nvPicPr>
          <p:cNvPr id="2" name="Online Media 1" title="Student Stories - Help-Seeking (Catharine)">
            <a:hlinkClick r:id="" action="ppaction://media"/>
            <a:extLst>
              <a:ext uri="{FF2B5EF4-FFF2-40B4-BE49-F238E27FC236}">
                <a16:creationId xmlns:a16="http://schemas.microsoft.com/office/drawing/2014/main" id="{83F1AADF-5167-6809-B6D9-CC9F2107C1D3}"/>
              </a:ext>
            </a:extLst>
          </p:cNvPr>
          <p:cNvPicPr>
            <a:picLocks noRot="1" noChangeAspect="1"/>
          </p:cNvPicPr>
          <p:nvPr>
            <a:videoFile r:link="rId1"/>
          </p:nvPr>
        </p:nvPicPr>
        <p:blipFill>
          <a:blip r:embed="rId5"/>
          <a:stretch>
            <a:fillRect/>
          </a:stretch>
        </p:blipFill>
        <p:spPr>
          <a:xfrm>
            <a:off x="1905000" y="949037"/>
            <a:ext cx="5222845" cy="2950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41"/>
        <p:cNvGrpSpPr/>
        <p:nvPr/>
      </p:nvGrpSpPr>
      <p:grpSpPr>
        <a:xfrm>
          <a:off x="0" y="0"/>
          <a:ext cx="0" cy="0"/>
          <a:chOff x="0" y="0"/>
          <a:chExt cx="0" cy="0"/>
        </a:xfrm>
      </p:grpSpPr>
      <p:sp>
        <p:nvSpPr>
          <p:cNvPr id="242" name="Google Shape;242;p35"/>
          <p:cNvSpPr/>
          <p:nvPr/>
        </p:nvSpPr>
        <p:spPr>
          <a:xfrm>
            <a:off x="5488311" y="1495022"/>
            <a:ext cx="3015526" cy="3038829"/>
          </a:xfrm>
          <a:custGeom>
            <a:avLst/>
            <a:gdLst/>
            <a:ahLst/>
            <a:cxnLst/>
            <a:rect l="l" t="t" r="r" b="b"/>
            <a:pathLst>
              <a:path w="6031051" h="6077658" extrusionOk="0">
                <a:moveTo>
                  <a:pt x="0" y="0"/>
                </a:moveTo>
                <a:lnTo>
                  <a:pt x="6031051" y="0"/>
                </a:lnTo>
                <a:lnTo>
                  <a:pt x="6031051" y="6077658"/>
                </a:lnTo>
                <a:lnTo>
                  <a:pt x="0" y="6077658"/>
                </a:lnTo>
                <a:lnTo>
                  <a:pt x="0" y="0"/>
                </a:lnTo>
                <a:close/>
              </a:path>
            </a:pathLst>
          </a:custGeom>
          <a:blipFill rotWithShape="1">
            <a:blip r:embed="rId3">
              <a:alphaModFix/>
            </a:blip>
            <a:stretch>
              <a:fillRect/>
            </a:stretch>
          </a:blipFill>
          <a:ln>
            <a:noFill/>
          </a:ln>
        </p:spPr>
        <p:txBody>
          <a:bodyPr/>
          <a:lstStyle/>
          <a:p>
            <a:endParaRPr lang="en-US"/>
          </a:p>
        </p:txBody>
      </p:sp>
      <p:sp>
        <p:nvSpPr>
          <p:cNvPr id="243" name="Google Shape;243;p35"/>
          <p:cNvSpPr/>
          <p:nvPr/>
        </p:nvSpPr>
        <p:spPr>
          <a:xfrm>
            <a:off x="3909617" y="2440913"/>
            <a:ext cx="1362150" cy="582010"/>
          </a:xfrm>
          <a:custGeom>
            <a:avLst/>
            <a:gdLst/>
            <a:ahLst/>
            <a:cxnLst/>
            <a:rect l="l" t="t" r="r" b="b"/>
            <a:pathLst>
              <a:path w="2724300" h="1164019" extrusionOk="0">
                <a:moveTo>
                  <a:pt x="0" y="0"/>
                </a:moveTo>
                <a:lnTo>
                  <a:pt x="2724300" y="0"/>
                </a:lnTo>
                <a:lnTo>
                  <a:pt x="2724300" y="1164019"/>
                </a:lnTo>
                <a:lnTo>
                  <a:pt x="0" y="1164019"/>
                </a:lnTo>
                <a:lnTo>
                  <a:pt x="0" y="0"/>
                </a:lnTo>
                <a:close/>
              </a:path>
            </a:pathLst>
          </a:custGeom>
          <a:blipFill rotWithShape="1">
            <a:blip r:embed="rId4">
              <a:alphaModFix/>
            </a:blip>
            <a:stretch>
              <a:fillRect/>
            </a:stretch>
          </a:blipFill>
          <a:ln>
            <a:noFill/>
          </a:ln>
        </p:spPr>
        <p:txBody>
          <a:bodyPr/>
          <a:lstStyle/>
          <a:p>
            <a:endParaRPr lang="en-US"/>
          </a:p>
        </p:txBody>
      </p:sp>
      <p:sp>
        <p:nvSpPr>
          <p:cNvPr id="244" name="Google Shape;244;p35"/>
          <p:cNvSpPr/>
          <p:nvPr/>
        </p:nvSpPr>
        <p:spPr>
          <a:xfrm>
            <a:off x="514350" y="1478050"/>
            <a:ext cx="3055802" cy="3055802"/>
          </a:xfrm>
          <a:custGeom>
            <a:avLst/>
            <a:gdLst/>
            <a:ahLst/>
            <a:cxnLst/>
            <a:rect l="l" t="t" r="r" b="b"/>
            <a:pathLst>
              <a:path w="6111603" h="6111603" extrusionOk="0">
                <a:moveTo>
                  <a:pt x="0" y="0"/>
                </a:moveTo>
                <a:lnTo>
                  <a:pt x="6111603" y="0"/>
                </a:lnTo>
                <a:lnTo>
                  <a:pt x="6111603" y="6111603"/>
                </a:lnTo>
                <a:lnTo>
                  <a:pt x="0" y="6111603"/>
                </a:lnTo>
                <a:lnTo>
                  <a:pt x="0" y="0"/>
                </a:lnTo>
                <a:close/>
              </a:path>
            </a:pathLst>
          </a:custGeom>
          <a:blipFill rotWithShape="1">
            <a:blip r:embed="rId5">
              <a:alphaModFix/>
            </a:blip>
            <a:stretch>
              <a:fillRect/>
            </a:stretch>
          </a:blipFill>
          <a:ln>
            <a:noFill/>
          </a:ln>
        </p:spPr>
        <p:txBody>
          <a:bodyPr/>
          <a:lstStyle/>
          <a:p>
            <a:endParaRPr lang="en-US"/>
          </a:p>
        </p:txBody>
      </p:sp>
      <p:sp>
        <p:nvSpPr>
          <p:cNvPr id="245" name="Google Shape;245;p35"/>
          <p:cNvSpPr txBox="1"/>
          <p:nvPr/>
        </p:nvSpPr>
        <p:spPr>
          <a:xfrm>
            <a:off x="632483" y="1746236"/>
            <a:ext cx="2633703" cy="2120646"/>
          </a:xfrm>
          <a:prstGeom prst="rect">
            <a:avLst/>
          </a:prstGeom>
          <a:noFill/>
          <a:ln>
            <a:noFill/>
          </a:ln>
        </p:spPr>
        <p:txBody>
          <a:bodyPr spcFirstLastPara="1" wrap="square" lIns="0" tIns="0" rIns="0" bIns="0" anchor="t" anchorCtr="0">
            <a:spAutoFit/>
          </a:bodyPr>
          <a:lstStyle/>
          <a:p>
            <a:pPr marL="457200" marR="0" lvl="1" indent="-234950" algn="l" rtl="0">
              <a:lnSpc>
                <a:spcPct val="146010"/>
              </a:lnSpc>
              <a:spcBef>
                <a:spcPts val="0"/>
              </a:spcBef>
              <a:spcAft>
                <a:spcPts val="0"/>
              </a:spcAft>
              <a:buClr>
                <a:srgbClr val="434345"/>
              </a:buClr>
              <a:buSzPts val="2100"/>
              <a:buFont typeface="Arial"/>
              <a:buChar char="•"/>
            </a:pPr>
            <a:r>
              <a:rPr lang="en" sz="2100" b="1" i="0" u="none" strike="noStrike" cap="none">
                <a:solidFill>
                  <a:srgbClr val="434345"/>
                </a:solidFill>
                <a:latin typeface="Open Sans"/>
                <a:ea typeface="Open Sans"/>
                <a:cs typeface="Open Sans"/>
                <a:sym typeface="Open Sans"/>
              </a:rPr>
              <a:t>Who are Catharine’s trusted adults?</a:t>
            </a:r>
            <a:endParaRPr sz="700"/>
          </a:p>
          <a:p>
            <a:pPr marL="0" marR="0" lvl="0" indent="0" algn="l" rtl="0">
              <a:lnSpc>
                <a:spcPct val="44010"/>
              </a:lnSpc>
              <a:spcBef>
                <a:spcPts val="0"/>
              </a:spcBef>
              <a:spcAft>
                <a:spcPts val="0"/>
              </a:spcAft>
              <a:buNone/>
            </a:pPr>
            <a:endParaRPr sz="2100" b="1" i="0" u="none" strike="noStrike" cap="none">
              <a:solidFill>
                <a:srgbClr val="434345"/>
              </a:solidFill>
              <a:latin typeface="Open Sans"/>
              <a:ea typeface="Open Sans"/>
              <a:cs typeface="Open Sans"/>
              <a:sym typeface="Open Sans"/>
            </a:endParaRPr>
          </a:p>
          <a:p>
            <a:pPr marL="457200" marR="0" lvl="1" indent="-234950" algn="l" rtl="0">
              <a:lnSpc>
                <a:spcPct val="168016"/>
              </a:lnSpc>
              <a:spcBef>
                <a:spcPts val="0"/>
              </a:spcBef>
              <a:spcAft>
                <a:spcPts val="0"/>
              </a:spcAft>
              <a:buClr>
                <a:srgbClr val="434345"/>
              </a:buClr>
              <a:buSzPts val="2100"/>
              <a:buFont typeface="Arial"/>
              <a:buChar char="•"/>
            </a:pPr>
            <a:r>
              <a:rPr lang="en" sz="2100" b="1" i="0" u="none" strike="noStrike" cap="none">
                <a:solidFill>
                  <a:srgbClr val="434345"/>
                </a:solidFill>
                <a:latin typeface="Open Sans"/>
                <a:ea typeface="Open Sans"/>
                <a:cs typeface="Open Sans"/>
                <a:sym typeface="Open Sans"/>
              </a:rPr>
              <a:t>How did they help her?</a:t>
            </a:r>
            <a:endParaRPr sz="700"/>
          </a:p>
        </p:txBody>
      </p:sp>
      <p:sp>
        <p:nvSpPr>
          <p:cNvPr id="246" name="Google Shape;246;p35"/>
          <p:cNvSpPr txBox="1"/>
          <p:nvPr/>
        </p:nvSpPr>
        <p:spPr>
          <a:xfrm>
            <a:off x="1015525" y="290057"/>
            <a:ext cx="7150200" cy="492600"/>
          </a:xfrm>
          <a:prstGeom prst="rect">
            <a:avLst/>
          </a:prstGeom>
          <a:noFill/>
          <a:ln>
            <a:noFill/>
          </a:ln>
        </p:spPr>
        <p:txBody>
          <a:bodyPr spcFirstLastPara="1" wrap="square" lIns="0" tIns="0" rIns="0" bIns="0" anchor="t" anchorCtr="0">
            <a:spAutoFit/>
          </a:bodyPr>
          <a:lstStyle/>
          <a:p>
            <a:pPr marL="0" marR="0" lvl="0" indent="0" algn="ctr" rtl="0">
              <a:lnSpc>
                <a:spcPct val="168021"/>
              </a:lnSpc>
              <a:spcBef>
                <a:spcPts val="0"/>
              </a:spcBef>
              <a:spcAft>
                <a:spcPts val="0"/>
              </a:spcAft>
              <a:buNone/>
            </a:pPr>
            <a:r>
              <a:rPr lang="en" sz="3200" b="0" i="0" u="none" strike="noStrike" cap="none">
                <a:solidFill>
                  <a:srgbClr val="FEFEFE"/>
                </a:solidFill>
                <a:latin typeface="Open Sans"/>
                <a:ea typeface="Open Sans"/>
                <a:cs typeface="Open Sans"/>
                <a:sym typeface="Open Sans"/>
              </a:rPr>
              <a:t>Catharine - Discussion Questions</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50"/>
        <p:cNvGrpSpPr/>
        <p:nvPr/>
      </p:nvGrpSpPr>
      <p:grpSpPr>
        <a:xfrm>
          <a:off x="0" y="0"/>
          <a:ext cx="0" cy="0"/>
          <a:chOff x="0" y="0"/>
          <a:chExt cx="0" cy="0"/>
        </a:xfrm>
      </p:grpSpPr>
      <p:sp>
        <p:nvSpPr>
          <p:cNvPr id="251" name="Google Shape;251;p36"/>
          <p:cNvSpPr/>
          <p:nvPr/>
        </p:nvSpPr>
        <p:spPr>
          <a:xfrm>
            <a:off x="5352563" y="908658"/>
            <a:ext cx="2741485" cy="3326184"/>
          </a:xfrm>
          <a:custGeom>
            <a:avLst/>
            <a:gdLst/>
            <a:ahLst/>
            <a:cxnLst/>
            <a:rect l="l" t="t" r="r" b="b"/>
            <a:pathLst>
              <a:path w="5482971" h="6652368" extrusionOk="0">
                <a:moveTo>
                  <a:pt x="0" y="0"/>
                </a:moveTo>
                <a:lnTo>
                  <a:pt x="5482971" y="0"/>
                </a:lnTo>
                <a:lnTo>
                  <a:pt x="5482971" y="6652368"/>
                </a:lnTo>
                <a:lnTo>
                  <a:pt x="0" y="6652368"/>
                </a:lnTo>
                <a:lnTo>
                  <a:pt x="0" y="0"/>
                </a:lnTo>
                <a:close/>
              </a:path>
            </a:pathLst>
          </a:custGeom>
          <a:blipFill rotWithShape="1">
            <a:blip r:embed="rId3">
              <a:alphaModFix/>
            </a:blip>
            <a:stretch>
              <a:fillRect t="-2707" b="-20997"/>
            </a:stretch>
          </a:blipFill>
          <a:ln>
            <a:noFill/>
          </a:ln>
        </p:spPr>
        <p:txBody>
          <a:bodyPr/>
          <a:lstStyle/>
          <a:p>
            <a:endParaRPr lang="en-US"/>
          </a:p>
        </p:txBody>
      </p:sp>
      <p:sp>
        <p:nvSpPr>
          <p:cNvPr id="252" name="Google Shape;252;p36"/>
          <p:cNvSpPr/>
          <p:nvPr/>
        </p:nvSpPr>
        <p:spPr>
          <a:xfrm rot="10800000">
            <a:off x="6873654" y="3046729"/>
            <a:ext cx="1755996" cy="1755996"/>
          </a:xfrm>
          <a:custGeom>
            <a:avLst/>
            <a:gdLst/>
            <a:ahLst/>
            <a:cxnLst/>
            <a:rect l="l" t="t" r="r" b="b"/>
            <a:pathLst>
              <a:path w="3511991" h="3511991" extrusionOk="0">
                <a:moveTo>
                  <a:pt x="0" y="0"/>
                </a:moveTo>
                <a:lnTo>
                  <a:pt x="3511991" y="0"/>
                </a:lnTo>
                <a:lnTo>
                  <a:pt x="3511991" y="3511991"/>
                </a:lnTo>
                <a:lnTo>
                  <a:pt x="0" y="3511991"/>
                </a:lnTo>
                <a:lnTo>
                  <a:pt x="0" y="0"/>
                </a:lnTo>
                <a:close/>
              </a:path>
            </a:pathLst>
          </a:custGeom>
          <a:blipFill rotWithShape="1">
            <a:blip r:embed="rId4">
              <a:alphaModFix/>
            </a:blip>
            <a:stretch>
              <a:fillRect/>
            </a:stretch>
          </a:blipFill>
          <a:ln>
            <a:noFill/>
          </a:ln>
        </p:spPr>
        <p:txBody>
          <a:bodyPr/>
          <a:lstStyle/>
          <a:p>
            <a:endParaRPr lang="en-US"/>
          </a:p>
        </p:txBody>
      </p:sp>
      <p:sp>
        <p:nvSpPr>
          <p:cNvPr id="253" name="Google Shape;253;p36"/>
          <p:cNvSpPr/>
          <p:nvPr/>
        </p:nvSpPr>
        <p:spPr>
          <a:xfrm rot="-4280974" flipH="1">
            <a:off x="410829" y="3438444"/>
            <a:ext cx="216567" cy="321925"/>
          </a:xfrm>
          <a:custGeom>
            <a:avLst/>
            <a:gdLst/>
            <a:ahLst/>
            <a:cxnLst/>
            <a:rect l="l" t="t" r="r" b="b"/>
            <a:pathLst>
              <a:path w="433134" h="643849" extrusionOk="0">
                <a:moveTo>
                  <a:pt x="433134" y="0"/>
                </a:moveTo>
                <a:lnTo>
                  <a:pt x="0" y="0"/>
                </a:lnTo>
                <a:lnTo>
                  <a:pt x="0" y="643849"/>
                </a:lnTo>
                <a:lnTo>
                  <a:pt x="433134" y="643849"/>
                </a:lnTo>
                <a:lnTo>
                  <a:pt x="433134" y="0"/>
                </a:lnTo>
                <a:close/>
              </a:path>
            </a:pathLst>
          </a:custGeom>
          <a:blipFill rotWithShape="1">
            <a:blip r:embed="rId5">
              <a:alphaModFix/>
            </a:blip>
            <a:stretch>
              <a:fillRect/>
            </a:stretch>
          </a:blipFill>
          <a:ln>
            <a:noFill/>
          </a:ln>
        </p:spPr>
        <p:txBody>
          <a:bodyPr/>
          <a:lstStyle/>
          <a:p>
            <a:endParaRPr lang="en-US"/>
          </a:p>
        </p:txBody>
      </p:sp>
      <p:sp>
        <p:nvSpPr>
          <p:cNvPr id="254" name="Google Shape;254;p36"/>
          <p:cNvSpPr txBox="1"/>
          <p:nvPr/>
        </p:nvSpPr>
        <p:spPr>
          <a:xfrm>
            <a:off x="1007950" y="820450"/>
            <a:ext cx="2820600" cy="2081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2600" b="0" i="0" u="none" strike="noStrike" cap="none">
                <a:solidFill>
                  <a:srgbClr val="FEFEFE"/>
                </a:solidFill>
                <a:latin typeface="Open Sans"/>
                <a:ea typeface="Open Sans"/>
                <a:cs typeface="Open Sans"/>
                <a:sym typeface="Open Sans"/>
              </a:rPr>
              <a:t>You can get help for yourself or a friend by saying something!</a:t>
            </a:r>
            <a:endParaRPr sz="700"/>
          </a:p>
        </p:txBody>
      </p:sp>
      <p:sp>
        <p:nvSpPr>
          <p:cNvPr id="255" name="Google Shape;255;p36"/>
          <p:cNvSpPr txBox="1"/>
          <p:nvPr/>
        </p:nvSpPr>
        <p:spPr>
          <a:xfrm>
            <a:off x="514350" y="3342716"/>
            <a:ext cx="4113389" cy="410763"/>
          </a:xfrm>
          <a:prstGeom prst="rect">
            <a:avLst/>
          </a:prstGeom>
          <a:noFill/>
          <a:ln>
            <a:noFill/>
          </a:ln>
        </p:spPr>
        <p:txBody>
          <a:bodyPr spcFirstLastPara="1" wrap="square" lIns="0" tIns="0" rIns="0" bIns="0" anchor="t" anchorCtr="0">
            <a:spAutoFit/>
          </a:bodyPr>
          <a:lstStyle/>
          <a:p>
            <a:pPr marL="0" marR="0" lvl="0" indent="0" algn="ctr" rtl="0">
              <a:lnSpc>
                <a:spcPct val="167999"/>
              </a:lnSpc>
              <a:spcBef>
                <a:spcPts val="0"/>
              </a:spcBef>
              <a:spcAft>
                <a:spcPts val="0"/>
              </a:spcAft>
              <a:buNone/>
            </a:pPr>
            <a:r>
              <a:rPr lang="en" sz="2100" b="0" i="0" u="none" strike="noStrike" cap="none">
                <a:solidFill>
                  <a:srgbClr val="FEFEFE"/>
                </a:solidFill>
                <a:latin typeface="Open Sans"/>
                <a:ea typeface="Open Sans"/>
                <a:cs typeface="Open Sans"/>
                <a:sym typeface="Open Sans"/>
              </a:rPr>
              <a:t>How to talk to a trusted adult</a:t>
            </a:r>
            <a:endParaRPr sz="700"/>
          </a:p>
        </p:txBody>
      </p:sp>
      <p:sp>
        <p:nvSpPr>
          <p:cNvPr id="256" name="Google Shape;256;p36"/>
          <p:cNvSpPr txBox="1"/>
          <p:nvPr/>
        </p:nvSpPr>
        <p:spPr>
          <a:xfrm>
            <a:off x="664699" y="4139592"/>
            <a:ext cx="3812690" cy="410763"/>
          </a:xfrm>
          <a:prstGeom prst="rect">
            <a:avLst/>
          </a:prstGeom>
          <a:noFill/>
          <a:ln>
            <a:noFill/>
          </a:ln>
        </p:spPr>
        <p:txBody>
          <a:bodyPr spcFirstLastPara="1" wrap="square" lIns="0" tIns="0" rIns="0" bIns="0" anchor="t" anchorCtr="0">
            <a:spAutoFit/>
          </a:bodyPr>
          <a:lstStyle/>
          <a:p>
            <a:pPr marL="0" marR="0" lvl="0" indent="0" algn="ctr" rtl="0">
              <a:lnSpc>
                <a:spcPct val="167999"/>
              </a:lnSpc>
              <a:spcBef>
                <a:spcPts val="0"/>
              </a:spcBef>
              <a:spcAft>
                <a:spcPts val="0"/>
              </a:spcAft>
              <a:buNone/>
            </a:pPr>
            <a:r>
              <a:rPr lang="en" sz="2100" b="0" i="0" u="none" strike="noStrike" cap="none">
                <a:solidFill>
                  <a:srgbClr val="FEFEFE"/>
                </a:solidFill>
                <a:latin typeface="Open Sans"/>
                <a:ea typeface="Open Sans"/>
                <a:cs typeface="Open Sans"/>
                <a:sym typeface="Open Sans"/>
              </a:rPr>
              <a:t>How to talk to a friend in need</a:t>
            </a:r>
            <a:endParaRPr sz="700"/>
          </a:p>
        </p:txBody>
      </p:sp>
      <p:sp>
        <p:nvSpPr>
          <p:cNvPr id="257" name="Google Shape;257;p36"/>
          <p:cNvSpPr/>
          <p:nvPr/>
        </p:nvSpPr>
        <p:spPr>
          <a:xfrm rot="-4280974" flipH="1">
            <a:off x="406067" y="4235321"/>
            <a:ext cx="216567" cy="321925"/>
          </a:xfrm>
          <a:custGeom>
            <a:avLst/>
            <a:gdLst/>
            <a:ahLst/>
            <a:cxnLst/>
            <a:rect l="l" t="t" r="r" b="b"/>
            <a:pathLst>
              <a:path w="433134" h="643849" extrusionOk="0">
                <a:moveTo>
                  <a:pt x="433134" y="0"/>
                </a:moveTo>
                <a:lnTo>
                  <a:pt x="0" y="0"/>
                </a:lnTo>
                <a:lnTo>
                  <a:pt x="0" y="643849"/>
                </a:lnTo>
                <a:lnTo>
                  <a:pt x="433134" y="643849"/>
                </a:lnTo>
                <a:lnTo>
                  <a:pt x="433134"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61"/>
        <p:cNvGrpSpPr/>
        <p:nvPr/>
      </p:nvGrpSpPr>
      <p:grpSpPr>
        <a:xfrm>
          <a:off x="0" y="0"/>
          <a:ext cx="0" cy="0"/>
          <a:chOff x="0" y="0"/>
          <a:chExt cx="0" cy="0"/>
        </a:xfrm>
      </p:grpSpPr>
      <p:sp>
        <p:nvSpPr>
          <p:cNvPr id="262" name="Google Shape;262;p37"/>
          <p:cNvSpPr/>
          <p:nvPr/>
        </p:nvSpPr>
        <p:spPr>
          <a:xfrm rot="496776">
            <a:off x="718056" y="1065340"/>
            <a:ext cx="4406231" cy="1914708"/>
          </a:xfrm>
          <a:custGeom>
            <a:avLst/>
            <a:gdLst/>
            <a:ahLst/>
            <a:cxnLst/>
            <a:rect l="l" t="t" r="r" b="b"/>
            <a:pathLst>
              <a:path w="8812462" h="3829415" extrusionOk="0">
                <a:moveTo>
                  <a:pt x="0" y="0"/>
                </a:moveTo>
                <a:lnTo>
                  <a:pt x="8812462" y="0"/>
                </a:lnTo>
                <a:lnTo>
                  <a:pt x="8812462" y="3829416"/>
                </a:lnTo>
                <a:lnTo>
                  <a:pt x="0" y="3829416"/>
                </a:lnTo>
                <a:lnTo>
                  <a:pt x="0" y="0"/>
                </a:lnTo>
                <a:close/>
              </a:path>
            </a:pathLst>
          </a:custGeom>
          <a:blipFill rotWithShape="1">
            <a:blip r:embed="rId3">
              <a:alphaModFix/>
            </a:blip>
            <a:stretch>
              <a:fillRect b="-6"/>
            </a:stretch>
          </a:blipFill>
          <a:ln>
            <a:noFill/>
          </a:ln>
        </p:spPr>
        <p:txBody>
          <a:bodyPr/>
          <a:lstStyle/>
          <a:p>
            <a:endParaRPr lang="en-US"/>
          </a:p>
        </p:txBody>
      </p:sp>
      <p:sp>
        <p:nvSpPr>
          <p:cNvPr id="263" name="Google Shape;263;p37"/>
          <p:cNvSpPr/>
          <p:nvPr/>
        </p:nvSpPr>
        <p:spPr>
          <a:xfrm>
            <a:off x="4793139" y="2046507"/>
            <a:ext cx="446049" cy="360083"/>
          </a:xfrm>
          <a:custGeom>
            <a:avLst/>
            <a:gdLst/>
            <a:ahLst/>
            <a:cxnLst/>
            <a:rect l="l" t="t" r="r" b="b"/>
            <a:pathLst>
              <a:path w="892097" h="720166" extrusionOk="0">
                <a:moveTo>
                  <a:pt x="0" y="0"/>
                </a:moveTo>
                <a:lnTo>
                  <a:pt x="892097" y="0"/>
                </a:lnTo>
                <a:lnTo>
                  <a:pt x="892097" y="720166"/>
                </a:lnTo>
                <a:lnTo>
                  <a:pt x="0" y="720166"/>
                </a:lnTo>
                <a:lnTo>
                  <a:pt x="0" y="0"/>
                </a:lnTo>
                <a:close/>
              </a:path>
            </a:pathLst>
          </a:custGeom>
          <a:blipFill rotWithShape="1">
            <a:blip r:embed="rId4">
              <a:alphaModFix/>
            </a:blip>
            <a:stretch>
              <a:fillRect b="-151"/>
            </a:stretch>
          </a:blipFill>
          <a:ln>
            <a:noFill/>
          </a:ln>
        </p:spPr>
        <p:txBody>
          <a:bodyPr/>
          <a:lstStyle/>
          <a:p>
            <a:endParaRPr lang="en-US"/>
          </a:p>
        </p:txBody>
      </p:sp>
      <p:sp>
        <p:nvSpPr>
          <p:cNvPr id="264" name="Google Shape;264;p37"/>
          <p:cNvSpPr/>
          <p:nvPr/>
        </p:nvSpPr>
        <p:spPr>
          <a:xfrm>
            <a:off x="4302756" y="3597646"/>
            <a:ext cx="4929379" cy="1114274"/>
          </a:xfrm>
          <a:custGeom>
            <a:avLst/>
            <a:gdLst/>
            <a:ahLst/>
            <a:cxnLst/>
            <a:rect l="l" t="t" r="r" b="b"/>
            <a:pathLst>
              <a:path w="9858757" h="2228547" extrusionOk="0">
                <a:moveTo>
                  <a:pt x="0" y="0"/>
                </a:moveTo>
                <a:lnTo>
                  <a:pt x="9858758" y="0"/>
                </a:lnTo>
                <a:lnTo>
                  <a:pt x="9858758" y="2228547"/>
                </a:lnTo>
                <a:lnTo>
                  <a:pt x="0" y="2228547"/>
                </a:lnTo>
                <a:lnTo>
                  <a:pt x="0" y="0"/>
                </a:lnTo>
                <a:close/>
              </a:path>
            </a:pathLst>
          </a:custGeom>
          <a:blipFill rotWithShape="1">
            <a:blip r:embed="rId5">
              <a:alphaModFix/>
            </a:blip>
            <a:stretch>
              <a:fillRect l="-1082" r="-1081"/>
            </a:stretch>
          </a:blipFill>
          <a:ln>
            <a:noFill/>
          </a:ln>
        </p:spPr>
        <p:txBody>
          <a:bodyPr/>
          <a:lstStyle/>
          <a:p>
            <a:endParaRPr lang="en-US"/>
          </a:p>
        </p:txBody>
      </p:sp>
      <p:sp>
        <p:nvSpPr>
          <p:cNvPr id="265" name="Google Shape;265;p37"/>
          <p:cNvSpPr/>
          <p:nvPr/>
        </p:nvSpPr>
        <p:spPr>
          <a:xfrm>
            <a:off x="4875781" y="1548719"/>
            <a:ext cx="3633561" cy="2867210"/>
          </a:xfrm>
          <a:custGeom>
            <a:avLst/>
            <a:gdLst/>
            <a:ahLst/>
            <a:cxnLst/>
            <a:rect l="l" t="t" r="r" b="b"/>
            <a:pathLst>
              <a:path w="7267121" h="5734419" extrusionOk="0">
                <a:moveTo>
                  <a:pt x="0" y="0"/>
                </a:moveTo>
                <a:lnTo>
                  <a:pt x="7267121" y="0"/>
                </a:lnTo>
                <a:lnTo>
                  <a:pt x="7267121" y="5734419"/>
                </a:lnTo>
                <a:lnTo>
                  <a:pt x="0" y="5734419"/>
                </a:lnTo>
                <a:lnTo>
                  <a:pt x="0" y="0"/>
                </a:lnTo>
                <a:close/>
              </a:path>
            </a:pathLst>
          </a:custGeom>
          <a:blipFill rotWithShape="1">
            <a:blip r:embed="rId6">
              <a:alphaModFix/>
            </a:blip>
            <a:stretch>
              <a:fillRect/>
            </a:stretch>
          </a:blipFill>
          <a:ln>
            <a:noFill/>
          </a:ln>
        </p:spPr>
        <p:txBody>
          <a:bodyPr/>
          <a:lstStyle/>
          <a:p>
            <a:endParaRPr lang="en-US"/>
          </a:p>
        </p:txBody>
      </p:sp>
      <p:sp>
        <p:nvSpPr>
          <p:cNvPr id="266" name="Google Shape;266;p37"/>
          <p:cNvSpPr txBox="1"/>
          <p:nvPr/>
        </p:nvSpPr>
        <p:spPr>
          <a:xfrm>
            <a:off x="1134864" y="1396319"/>
            <a:ext cx="3740918" cy="638366"/>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3200" b="0" i="0" u="none" strike="noStrike" cap="none">
                <a:solidFill>
                  <a:srgbClr val="434345"/>
                </a:solidFill>
                <a:latin typeface="Homemade Apple"/>
                <a:ea typeface="Homemade Apple"/>
                <a:cs typeface="Homemade Apple"/>
                <a:sym typeface="Homemade Apple"/>
              </a:rPr>
              <a:t>Hey Mom,</a:t>
            </a:r>
            <a:endParaRPr sz="700"/>
          </a:p>
        </p:txBody>
      </p:sp>
      <p:sp>
        <p:nvSpPr>
          <p:cNvPr id="267" name="Google Shape;267;p37"/>
          <p:cNvSpPr txBox="1"/>
          <p:nvPr/>
        </p:nvSpPr>
        <p:spPr>
          <a:xfrm>
            <a:off x="1134864" y="2097961"/>
            <a:ext cx="3740918" cy="424053"/>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2000" b="0" i="0" u="none" strike="noStrike" cap="none">
                <a:solidFill>
                  <a:srgbClr val="434345"/>
                </a:solidFill>
                <a:latin typeface="Arial"/>
                <a:ea typeface="Arial"/>
                <a:cs typeface="Arial"/>
                <a:sym typeface="Arial"/>
              </a:rPr>
              <a:t>Can we talk?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71"/>
        <p:cNvGrpSpPr/>
        <p:nvPr/>
      </p:nvGrpSpPr>
      <p:grpSpPr>
        <a:xfrm>
          <a:off x="0" y="0"/>
          <a:ext cx="0" cy="0"/>
          <a:chOff x="0" y="0"/>
          <a:chExt cx="0" cy="0"/>
        </a:xfrm>
      </p:grpSpPr>
      <p:sp>
        <p:nvSpPr>
          <p:cNvPr id="273" name="Google Shape;273;p38"/>
          <p:cNvSpPr/>
          <p:nvPr/>
        </p:nvSpPr>
        <p:spPr>
          <a:xfrm>
            <a:off x="148342" y="251276"/>
            <a:ext cx="4073835" cy="683635"/>
          </a:xfrm>
          <a:custGeom>
            <a:avLst/>
            <a:gdLst/>
            <a:ahLst/>
            <a:cxnLst/>
            <a:rect l="l" t="t" r="r" b="b"/>
            <a:pathLst>
              <a:path w="8147670" h="1367270" extrusionOk="0">
                <a:moveTo>
                  <a:pt x="0" y="0"/>
                </a:moveTo>
                <a:lnTo>
                  <a:pt x="8147670" y="0"/>
                </a:lnTo>
                <a:lnTo>
                  <a:pt x="8147670" y="1367270"/>
                </a:lnTo>
                <a:lnTo>
                  <a:pt x="0" y="1367270"/>
                </a:lnTo>
                <a:lnTo>
                  <a:pt x="0" y="0"/>
                </a:lnTo>
                <a:close/>
              </a:path>
            </a:pathLst>
          </a:custGeom>
          <a:blipFill rotWithShape="1">
            <a:blip r:embed="rId3">
              <a:alphaModFix/>
            </a:blip>
            <a:stretch>
              <a:fillRect l="-4451" t="-36116" b="-56833"/>
            </a:stretch>
          </a:blipFill>
          <a:ln>
            <a:noFill/>
          </a:ln>
        </p:spPr>
        <p:txBody>
          <a:bodyPr/>
          <a:lstStyle/>
          <a:p>
            <a:endParaRPr lang="en-US"/>
          </a:p>
        </p:txBody>
      </p:sp>
      <p:sp>
        <p:nvSpPr>
          <p:cNvPr id="274" name="Google Shape;274;p38"/>
          <p:cNvSpPr/>
          <p:nvPr/>
        </p:nvSpPr>
        <p:spPr>
          <a:xfrm>
            <a:off x="137264" y="1027279"/>
            <a:ext cx="3904658" cy="1139392"/>
          </a:xfrm>
          <a:custGeom>
            <a:avLst/>
            <a:gdLst/>
            <a:ahLst/>
            <a:cxnLst/>
            <a:rect l="l" t="t" r="r" b="b"/>
            <a:pathLst>
              <a:path w="7809315" h="2278783" extrusionOk="0">
                <a:moveTo>
                  <a:pt x="0" y="0"/>
                </a:moveTo>
                <a:lnTo>
                  <a:pt x="7809315" y="0"/>
                </a:lnTo>
                <a:lnTo>
                  <a:pt x="7809315" y="2278783"/>
                </a:lnTo>
                <a:lnTo>
                  <a:pt x="0" y="2278783"/>
                </a:lnTo>
                <a:lnTo>
                  <a:pt x="0" y="0"/>
                </a:lnTo>
                <a:close/>
              </a:path>
            </a:pathLst>
          </a:custGeom>
          <a:blipFill rotWithShape="1">
            <a:blip r:embed="rId3">
              <a:alphaModFix/>
            </a:blip>
            <a:stretch>
              <a:fillRect l="-5460" t="-19402" r="-55226" b="-51304"/>
            </a:stretch>
          </a:blipFill>
          <a:ln>
            <a:noFill/>
          </a:ln>
        </p:spPr>
        <p:txBody>
          <a:bodyPr/>
          <a:lstStyle/>
          <a:p>
            <a:endParaRPr lang="en-US"/>
          </a:p>
        </p:txBody>
      </p:sp>
      <p:sp>
        <p:nvSpPr>
          <p:cNvPr id="275" name="Google Shape;275;p38"/>
          <p:cNvSpPr/>
          <p:nvPr/>
        </p:nvSpPr>
        <p:spPr>
          <a:xfrm>
            <a:off x="148342" y="2310082"/>
            <a:ext cx="3893580" cy="1593020"/>
          </a:xfrm>
          <a:custGeom>
            <a:avLst/>
            <a:gdLst/>
            <a:ahLst/>
            <a:cxnLst/>
            <a:rect l="l" t="t" r="r" b="b"/>
            <a:pathLst>
              <a:path w="7787160" h="3186039" extrusionOk="0">
                <a:moveTo>
                  <a:pt x="0" y="0"/>
                </a:moveTo>
                <a:lnTo>
                  <a:pt x="7787160" y="0"/>
                </a:lnTo>
                <a:lnTo>
                  <a:pt x="7787160" y="3186039"/>
                </a:lnTo>
                <a:lnTo>
                  <a:pt x="0" y="3186039"/>
                </a:lnTo>
                <a:lnTo>
                  <a:pt x="0" y="0"/>
                </a:lnTo>
                <a:close/>
              </a:path>
            </a:pathLst>
          </a:custGeom>
          <a:blipFill rotWithShape="1">
            <a:blip r:embed="rId3">
              <a:alphaModFix/>
            </a:blip>
            <a:stretch>
              <a:fillRect l="-11345" t="-20940" r="-115021" b="-50577"/>
            </a:stretch>
          </a:blipFill>
          <a:ln>
            <a:noFill/>
          </a:ln>
        </p:spPr>
        <p:txBody>
          <a:bodyPr/>
          <a:lstStyle/>
          <a:p>
            <a:endParaRPr lang="en-US"/>
          </a:p>
        </p:txBody>
      </p:sp>
      <p:sp>
        <p:nvSpPr>
          <p:cNvPr id="276" name="Google Shape;276;p38"/>
          <p:cNvSpPr/>
          <p:nvPr/>
        </p:nvSpPr>
        <p:spPr>
          <a:xfrm>
            <a:off x="5606926" y="2829883"/>
            <a:ext cx="3435959" cy="553419"/>
          </a:xfrm>
          <a:custGeom>
            <a:avLst/>
            <a:gdLst/>
            <a:ahLst/>
            <a:cxnLst/>
            <a:rect l="l" t="t" r="r" b="b"/>
            <a:pathLst>
              <a:path w="6871917" h="1106838" extrusionOk="0">
                <a:moveTo>
                  <a:pt x="0" y="0"/>
                </a:moveTo>
                <a:lnTo>
                  <a:pt x="6871917" y="0"/>
                </a:lnTo>
                <a:lnTo>
                  <a:pt x="6871917" y="1106838"/>
                </a:lnTo>
                <a:lnTo>
                  <a:pt x="0" y="1106838"/>
                </a:lnTo>
                <a:lnTo>
                  <a:pt x="0" y="0"/>
                </a:lnTo>
                <a:close/>
              </a:path>
            </a:pathLst>
          </a:custGeom>
          <a:blipFill rotWithShape="1">
            <a:blip r:embed="rId4">
              <a:alphaModFix/>
            </a:blip>
            <a:stretch>
              <a:fillRect l="-12436" t="-193465" r="-171702" b="-253341"/>
            </a:stretch>
          </a:blipFill>
          <a:ln>
            <a:noFill/>
          </a:ln>
        </p:spPr>
        <p:txBody>
          <a:bodyPr/>
          <a:lstStyle/>
          <a:p>
            <a:endParaRPr lang="en-US"/>
          </a:p>
        </p:txBody>
      </p:sp>
      <p:sp>
        <p:nvSpPr>
          <p:cNvPr id="277" name="Google Shape;277;p38"/>
          <p:cNvSpPr/>
          <p:nvPr/>
        </p:nvSpPr>
        <p:spPr>
          <a:xfrm>
            <a:off x="5606926" y="251276"/>
            <a:ext cx="3435959" cy="699912"/>
          </a:xfrm>
          <a:custGeom>
            <a:avLst/>
            <a:gdLst/>
            <a:ahLst/>
            <a:cxnLst/>
            <a:rect l="l" t="t" r="r" b="b"/>
            <a:pathLst>
              <a:path w="6871917" h="1399824" extrusionOk="0">
                <a:moveTo>
                  <a:pt x="0" y="0"/>
                </a:moveTo>
                <a:lnTo>
                  <a:pt x="6871917" y="0"/>
                </a:lnTo>
                <a:lnTo>
                  <a:pt x="6871917" y="1399824"/>
                </a:lnTo>
                <a:lnTo>
                  <a:pt x="0" y="1399824"/>
                </a:lnTo>
                <a:lnTo>
                  <a:pt x="0" y="0"/>
                </a:lnTo>
                <a:close/>
              </a:path>
            </a:pathLst>
          </a:custGeom>
          <a:blipFill rotWithShape="1">
            <a:blip r:embed="rId4">
              <a:alphaModFix/>
            </a:blip>
            <a:stretch>
              <a:fillRect l="-6698" t="-24195" b="-38179"/>
            </a:stretch>
          </a:blipFill>
          <a:ln>
            <a:noFill/>
          </a:ln>
        </p:spPr>
        <p:txBody>
          <a:bodyPr/>
          <a:lstStyle/>
          <a:p>
            <a:endParaRPr lang="en-US"/>
          </a:p>
        </p:txBody>
      </p:sp>
      <p:sp>
        <p:nvSpPr>
          <p:cNvPr id="278" name="Google Shape;278;p38"/>
          <p:cNvSpPr/>
          <p:nvPr/>
        </p:nvSpPr>
        <p:spPr>
          <a:xfrm>
            <a:off x="5530726" y="1039207"/>
            <a:ext cx="3435959" cy="1197151"/>
          </a:xfrm>
          <a:custGeom>
            <a:avLst/>
            <a:gdLst/>
            <a:ahLst/>
            <a:cxnLst/>
            <a:rect l="l" t="t" r="r" b="b"/>
            <a:pathLst>
              <a:path w="6871917" h="2394301" extrusionOk="0">
                <a:moveTo>
                  <a:pt x="0" y="0"/>
                </a:moveTo>
                <a:lnTo>
                  <a:pt x="6871917" y="0"/>
                </a:lnTo>
                <a:lnTo>
                  <a:pt x="6871917" y="2394301"/>
                </a:lnTo>
                <a:lnTo>
                  <a:pt x="0" y="2394301"/>
                </a:lnTo>
                <a:lnTo>
                  <a:pt x="0" y="0"/>
                </a:lnTo>
                <a:close/>
              </a:path>
            </a:pathLst>
          </a:custGeom>
          <a:blipFill rotWithShape="1">
            <a:blip r:embed="rId4">
              <a:alphaModFix/>
            </a:blip>
            <a:stretch>
              <a:fillRect l="-22207" t="-13968" r="-27972" b="-19653"/>
            </a:stretch>
          </a:blipFill>
          <a:ln>
            <a:noFill/>
          </a:ln>
        </p:spPr>
        <p:txBody>
          <a:bodyPr/>
          <a:lstStyle/>
          <a:p>
            <a:endParaRPr lang="en-US"/>
          </a:p>
        </p:txBody>
      </p:sp>
      <p:sp>
        <p:nvSpPr>
          <p:cNvPr id="280" name="Google Shape;280;p38"/>
          <p:cNvSpPr txBox="1"/>
          <p:nvPr/>
        </p:nvSpPr>
        <p:spPr>
          <a:xfrm>
            <a:off x="180119" y="4026192"/>
            <a:ext cx="3818947" cy="336118"/>
          </a:xfrm>
          <a:prstGeom prst="rect">
            <a:avLst/>
          </a:prstGeom>
          <a:noFill/>
          <a:ln>
            <a:noFill/>
          </a:ln>
        </p:spPr>
        <p:txBody>
          <a:bodyPr spcFirstLastPara="1" wrap="square" lIns="0" tIns="0" rIns="0" bIns="0" anchor="t" anchorCtr="0">
            <a:spAutoFit/>
          </a:bodyPr>
          <a:lstStyle/>
          <a:p>
            <a:pPr marL="0" marR="0" lvl="0" indent="0" algn="l" rtl="0">
              <a:lnSpc>
                <a:spcPct val="167998"/>
              </a:lnSpc>
              <a:spcBef>
                <a:spcPts val="0"/>
              </a:spcBef>
              <a:spcAft>
                <a:spcPts val="0"/>
              </a:spcAft>
              <a:buNone/>
            </a:pPr>
            <a:r>
              <a:rPr lang="en" sz="1300" b="1" i="0" u="none" strike="noStrike" cap="none" dirty="0">
                <a:solidFill>
                  <a:srgbClr val="FFFFFF"/>
                </a:solidFill>
                <a:latin typeface="Open Sans"/>
                <a:ea typeface="Open Sans"/>
                <a:cs typeface="Open Sans"/>
                <a:sym typeface="Open Sans"/>
              </a:rPr>
              <a:t>   </a:t>
            </a:r>
            <a:endParaRPr sz="700" dirty="0"/>
          </a:p>
        </p:txBody>
      </p:sp>
      <p:sp>
        <p:nvSpPr>
          <p:cNvPr id="281" name="Google Shape;281;p38"/>
          <p:cNvSpPr txBox="1"/>
          <p:nvPr/>
        </p:nvSpPr>
        <p:spPr>
          <a:xfrm>
            <a:off x="185686" y="278929"/>
            <a:ext cx="2252925" cy="729300"/>
          </a:xfrm>
          <a:prstGeom prst="rect">
            <a:avLst/>
          </a:prstGeom>
          <a:noFill/>
          <a:ln>
            <a:noFill/>
          </a:ln>
        </p:spPr>
        <p:txBody>
          <a:bodyPr spcFirstLastPara="1" wrap="square" lIns="0" tIns="0" rIns="0" bIns="0" anchor="t" anchorCtr="0">
            <a:spAutoFit/>
          </a:bodyPr>
          <a:lstStyle/>
          <a:p>
            <a:pPr marL="0" marR="0" lvl="0" indent="0" algn="l" rtl="0">
              <a:lnSpc>
                <a:spcPct val="137976"/>
              </a:lnSpc>
              <a:spcBef>
                <a:spcPts val="0"/>
              </a:spcBef>
              <a:spcAft>
                <a:spcPts val="0"/>
              </a:spcAft>
              <a:buNone/>
            </a:pPr>
            <a:r>
              <a:rPr lang="en" sz="1400" b="1" i="0" u="none" strike="noStrike" cap="none">
                <a:solidFill>
                  <a:srgbClr val="FFFFFF"/>
                </a:solidFill>
                <a:latin typeface="Open Sans"/>
                <a:ea typeface="Open Sans"/>
                <a:cs typeface="Open Sans"/>
                <a:sym typeface="Open Sans"/>
              </a:rPr>
              <a:t>YOU: </a:t>
            </a:r>
            <a:endParaRPr sz="700"/>
          </a:p>
          <a:p>
            <a:pPr marL="0" marR="0" lvl="0" indent="0" algn="l" rtl="0">
              <a:lnSpc>
                <a:spcPct val="137976"/>
              </a:lnSpc>
              <a:spcBef>
                <a:spcPts val="0"/>
              </a:spcBef>
              <a:spcAft>
                <a:spcPts val="0"/>
              </a:spcAft>
              <a:buNone/>
            </a:pPr>
            <a:r>
              <a:rPr lang="en" sz="1400" b="1" i="0" u="none" strike="noStrike" cap="none">
                <a:solidFill>
                  <a:srgbClr val="FFFFFF"/>
                </a:solidFill>
                <a:latin typeface="Open Sans"/>
                <a:ea typeface="Open Sans"/>
                <a:cs typeface="Open Sans"/>
                <a:sym typeface="Open Sans"/>
              </a:rPr>
              <a:t>Hey, Mom, can we talk?  </a:t>
            </a:r>
            <a:endParaRPr sz="700"/>
          </a:p>
          <a:p>
            <a:pPr marL="0" marR="0" lvl="0" indent="0" algn="l" rtl="0">
              <a:lnSpc>
                <a:spcPct val="167998"/>
              </a:lnSpc>
              <a:spcBef>
                <a:spcPts val="0"/>
              </a:spcBef>
              <a:spcAft>
                <a:spcPts val="0"/>
              </a:spcAft>
              <a:buNone/>
            </a:pPr>
            <a:r>
              <a:rPr lang="en" sz="1400" b="1" i="0" u="none" strike="noStrike" cap="none">
                <a:solidFill>
                  <a:srgbClr val="FFFFFF"/>
                </a:solidFill>
                <a:latin typeface="Open Sans"/>
                <a:ea typeface="Open Sans"/>
                <a:cs typeface="Open Sans"/>
                <a:sym typeface="Open Sans"/>
              </a:rPr>
              <a:t>   </a:t>
            </a:r>
            <a:endParaRPr sz="700"/>
          </a:p>
        </p:txBody>
      </p:sp>
      <p:sp>
        <p:nvSpPr>
          <p:cNvPr id="282" name="Google Shape;282;p38"/>
          <p:cNvSpPr txBox="1"/>
          <p:nvPr/>
        </p:nvSpPr>
        <p:spPr>
          <a:xfrm>
            <a:off x="222975" y="1097456"/>
            <a:ext cx="3819000" cy="1049700"/>
          </a:xfrm>
          <a:prstGeom prst="rect">
            <a:avLst/>
          </a:prstGeom>
          <a:noFill/>
          <a:ln>
            <a:noFill/>
          </a:ln>
        </p:spPr>
        <p:txBody>
          <a:bodyPr spcFirstLastPara="1" wrap="square" lIns="0" tIns="0" rIns="0" bIns="0" anchor="t" anchorCtr="0">
            <a:spAutoFit/>
          </a:bodyPr>
          <a:lstStyle/>
          <a:p>
            <a:pPr marL="0" marR="0" lvl="0" indent="0" algn="l" rtl="0">
              <a:lnSpc>
                <a:spcPct val="137976"/>
              </a:lnSpc>
              <a:spcBef>
                <a:spcPts val="0"/>
              </a:spcBef>
              <a:spcAft>
                <a:spcPts val="0"/>
              </a:spcAft>
              <a:buNone/>
            </a:pPr>
            <a:r>
              <a:rPr lang="en" sz="1400" b="1" i="0" u="none" strike="noStrike" cap="none">
                <a:solidFill>
                  <a:srgbClr val="FFFFFF"/>
                </a:solidFill>
                <a:latin typeface="Open Sans"/>
                <a:ea typeface="Open Sans"/>
                <a:cs typeface="Open Sans"/>
                <a:sym typeface="Open Sans"/>
              </a:rPr>
              <a:t>YOU: </a:t>
            </a:r>
            <a:endParaRPr sz="700"/>
          </a:p>
          <a:p>
            <a:pPr marL="0" marR="0" lvl="0" indent="0" algn="l" rtl="0">
              <a:lnSpc>
                <a:spcPct val="137976"/>
              </a:lnSpc>
              <a:spcBef>
                <a:spcPts val="0"/>
              </a:spcBef>
              <a:spcAft>
                <a:spcPts val="0"/>
              </a:spcAft>
              <a:buNone/>
            </a:pPr>
            <a:r>
              <a:rPr lang="en" sz="1300" b="1" i="0" u="none" strike="noStrike" cap="none">
                <a:solidFill>
                  <a:srgbClr val="FFFFFF"/>
                </a:solidFill>
                <a:latin typeface="Open Sans"/>
                <a:ea typeface="Open Sans"/>
                <a:cs typeface="Open Sans"/>
                <a:sym typeface="Open Sans"/>
              </a:rPr>
              <a:t>Lately, I haven't been feeling like myself. I feel sad and angry all the time. I'm constantly tired, and I can't focus in school.     </a:t>
            </a:r>
            <a:endParaRPr sz="1300"/>
          </a:p>
        </p:txBody>
      </p:sp>
      <p:sp>
        <p:nvSpPr>
          <p:cNvPr id="283" name="Google Shape;283;p38"/>
          <p:cNvSpPr txBox="1"/>
          <p:nvPr/>
        </p:nvSpPr>
        <p:spPr>
          <a:xfrm>
            <a:off x="185686" y="2389305"/>
            <a:ext cx="3856236" cy="1677511"/>
          </a:xfrm>
          <a:prstGeom prst="rect">
            <a:avLst/>
          </a:prstGeom>
          <a:noFill/>
          <a:ln>
            <a:noFill/>
          </a:ln>
        </p:spPr>
        <p:txBody>
          <a:bodyPr spcFirstLastPara="1" wrap="square" lIns="0" tIns="0" rIns="0" bIns="0" anchor="t" anchorCtr="0">
            <a:spAutoFit/>
          </a:bodyPr>
          <a:lstStyle/>
          <a:p>
            <a:pPr marL="0" marR="0" lvl="0" indent="0" algn="l" rtl="0">
              <a:lnSpc>
                <a:spcPct val="137974"/>
              </a:lnSpc>
              <a:spcBef>
                <a:spcPts val="0"/>
              </a:spcBef>
              <a:spcAft>
                <a:spcPts val="0"/>
              </a:spcAft>
              <a:buNone/>
            </a:pPr>
            <a:r>
              <a:rPr lang="en" sz="1200" b="1" i="0" u="none" strike="noStrike" cap="none" dirty="0">
                <a:solidFill>
                  <a:srgbClr val="FFFFFF"/>
                </a:solidFill>
                <a:latin typeface="Open Sans"/>
                <a:ea typeface="Open Sans"/>
                <a:cs typeface="Open Sans"/>
                <a:sym typeface="Open Sans"/>
              </a:rPr>
              <a:t>YOU: </a:t>
            </a:r>
            <a:endParaRPr sz="700" dirty="0"/>
          </a:p>
          <a:p>
            <a:pPr marL="0" marR="0" lvl="0" indent="0" algn="l" rtl="0">
              <a:lnSpc>
                <a:spcPct val="137974"/>
              </a:lnSpc>
              <a:spcBef>
                <a:spcPts val="0"/>
              </a:spcBef>
              <a:spcAft>
                <a:spcPts val="0"/>
              </a:spcAft>
              <a:buNone/>
            </a:pPr>
            <a:r>
              <a:rPr lang="en" sz="1200" b="1" i="0" u="none" strike="noStrike" cap="none" dirty="0">
                <a:solidFill>
                  <a:srgbClr val="FFFFFF"/>
                </a:solidFill>
                <a:latin typeface="Open Sans"/>
                <a:ea typeface="Open Sans"/>
                <a:cs typeface="Open Sans"/>
                <a:sym typeface="Open Sans"/>
              </a:rPr>
              <a:t>Well, usually when I'm down I feel better if I go for a run or talk to someone. This time I can't seem to shake it. It's been like this for a few weeks now. </a:t>
            </a:r>
            <a:r>
              <a:rPr lang="en-US" sz="1200" b="1" i="0" u="none" strike="noStrike" cap="none" dirty="0">
                <a:solidFill>
                  <a:srgbClr val="FFFFFF"/>
                </a:solidFill>
                <a:latin typeface="Open Sans"/>
                <a:ea typeface="Open Sans"/>
                <a:cs typeface="Open Sans"/>
                <a:sym typeface="Open Sans"/>
              </a:rPr>
              <a:t>I think I need to talk to someone. Can you help me set up an appointment with my doctor? </a:t>
            </a:r>
          </a:p>
          <a:p>
            <a:pPr marL="0" marR="0" lvl="0" indent="0" algn="l" rtl="0">
              <a:lnSpc>
                <a:spcPct val="137974"/>
              </a:lnSpc>
              <a:spcBef>
                <a:spcPts val="0"/>
              </a:spcBef>
              <a:spcAft>
                <a:spcPts val="0"/>
              </a:spcAft>
              <a:buNone/>
            </a:pPr>
            <a:endParaRPr sz="700" dirty="0"/>
          </a:p>
        </p:txBody>
      </p:sp>
      <p:sp>
        <p:nvSpPr>
          <p:cNvPr id="284" name="Google Shape;284;p38"/>
          <p:cNvSpPr txBox="1"/>
          <p:nvPr/>
        </p:nvSpPr>
        <p:spPr>
          <a:xfrm>
            <a:off x="5606927" y="2855768"/>
            <a:ext cx="3388732" cy="594650"/>
          </a:xfrm>
          <a:prstGeom prst="rect">
            <a:avLst/>
          </a:prstGeom>
          <a:noFill/>
          <a:ln>
            <a:noFill/>
          </a:ln>
        </p:spPr>
        <p:txBody>
          <a:bodyPr spcFirstLastPara="1" wrap="square" lIns="0" tIns="0" rIns="0" bIns="0" anchor="t" anchorCtr="0">
            <a:spAutoFit/>
          </a:bodyPr>
          <a:lstStyle/>
          <a:p>
            <a:pPr marL="0" marR="0" lvl="0" indent="0" algn="l" rtl="0">
              <a:lnSpc>
                <a:spcPct val="137976"/>
              </a:lnSpc>
              <a:spcBef>
                <a:spcPts val="0"/>
              </a:spcBef>
              <a:spcAft>
                <a:spcPts val="0"/>
              </a:spcAft>
              <a:buNone/>
            </a:pPr>
            <a:r>
              <a:rPr lang="en" sz="1400" b="1" i="0" u="none" strike="noStrike" cap="none" dirty="0">
                <a:solidFill>
                  <a:srgbClr val="434345"/>
                </a:solidFill>
                <a:latin typeface="Open Sans"/>
                <a:ea typeface="Open Sans"/>
                <a:cs typeface="Open Sans"/>
                <a:sym typeface="Open Sans"/>
              </a:rPr>
              <a:t>MOM: Sure. I think that’s a great idea.</a:t>
            </a:r>
            <a:endParaRPr sz="700" dirty="0"/>
          </a:p>
          <a:p>
            <a:pPr marL="0" marR="0" lvl="0" indent="0" algn="l" rtl="0">
              <a:lnSpc>
                <a:spcPct val="137976"/>
              </a:lnSpc>
              <a:spcBef>
                <a:spcPts val="0"/>
              </a:spcBef>
              <a:spcAft>
                <a:spcPts val="0"/>
              </a:spcAft>
              <a:buNone/>
            </a:pPr>
            <a:r>
              <a:rPr lang="en" sz="1400" b="1" i="0" u="none" strike="noStrike" cap="none" dirty="0">
                <a:solidFill>
                  <a:srgbClr val="434345"/>
                </a:solidFill>
                <a:latin typeface="Open Sans"/>
                <a:ea typeface="Open Sans"/>
                <a:cs typeface="Open Sans"/>
                <a:sym typeface="Open Sans"/>
              </a:rPr>
              <a:t> </a:t>
            </a:r>
            <a:endParaRPr sz="700" dirty="0"/>
          </a:p>
        </p:txBody>
      </p:sp>
      <p:sp>
        <p:nvSpPr>
          <p:cNvPr id="285" name="Google Shape;285;p38"/>
          <p:cNvSpPr txBox="1"/>
          <p:nvPr/>
        </p:nvSpPr>
        <p:spPr>
          <a:xfrm>
            <a:off x="5767495" y="339133"/>
            <a:ext cx="2199600" cy="464554"/>
          </a:xfrm>
          <a:prstGeom prst="rect">
            <a:avLst/>
          </a:prstGeom>
          <a:noFill/>
          <a:ln>
            <a:noFill/>
          </a:ln>
        </p:spPr>
        <p:txBody>
          <a:bodyPr spcFirstLastPara="1" wrap="square" lIns="0" tIns="0" rIns="0" bIns="0" anchor="t" anchorCtr="0">
            <a:spAutoFit/>
          </a:bodyPr>
          <a:lstStyle/>
          <a:p>
            <a:pPr marL="0" marR="0" lvl="0" indent="0" algn="l" rtl="0">
              <a:lnSpc>
                <a:spcPct val="137992"/>
              </a:lnSpc>
              <a:spcBef>
                <a:spcPts val="0"/>
              </a:spcBef>
              <a:spcAft>
                <a:spcPts val="0"/>
              </a:spcAft>
              <a:buNone/>
            </a:pPr>
            <a:r>
              <a:rPr lang="en" sz="1300" b="1" i="0" u="none" strike="noStrike" cap="none">
                <a:solidFill>
                  <a:srgbClr val="434345"/>
                </a:solidFill>
                <a:latin typeface="Open Sans"/>
                <a:ea typeface="Open Sans"/>
                <a:cs typeface="Open Sans"/>
                <a:sym typeface="Open Sans"/>
              </a:rPr>
              <a:t>MOM: </a:t>
            </a:r>
            <a:endParaRPr sz="700"/>
          </a:p>
          <a:p>
            <a:pPr marL="0" marR="0" lvl="0" indent="0" algn="l" rtl="0">
              <a:lnSpc>
                <a:spcPct val="137992"/>
              </a:lnSpc>
              <a:spcBef>
                <a:spcPts val="0"/>
              </a:spcBef>
              <a:spcAft>
                <a:spcPts val="0"/>
              </a:spcAft>
              <a:buNone/>
            </a:pPr>
            <a:r>
              <a:rPr lang="en" sz="1300" b="1" i="0" u="none" strike="noStrike" cap="none">
                <a:solidFill>
                  <a:srgbClr val="434345"/>
                </a:solidFill>
                <a:latin typeface="Open Sans"/>
                <a:ea typeface="Open Sans"/>
                <a:cs typeface="Open Sans"/>
                <a:sym typeface="Open Sans"/>
              </a:rPr>
              <a:t> Sure. What's going on? </a:t>
            </a:r>
            <a:endParaRPr sz="700"/>
          </a:p>
        </p:txBody>
      </p:sp>
      <p:sp>
        <p:nvSpPr>
          <p:cNvPr id="286" name="Google Shape;286;p38"/>
          <p:cNvSpPr txBox="1"/>
          <p:nvPr/>
        </p:nvSpPr>
        <p:spPr>
          <a:xfrm>
            <a:off x="5527925" y="1082850"/>
            <a:ext cx="3468900" cy="1028400"/>
          </a:xfrm>
          <a:prstGeom prst="rect">
            <a:avLst/>
          </a:prstGeom>
          <a:noFill/>
          <a:ln>
            <a:noFill/>
          </a:ln>
        </p:spPr>
        <p:txBody>
          <a:bodyPr spcFirstLastPara="1" wrap="square" lIns="0" tIns="0" rIns="0" bIns="0" anchor="t" anchorCtr="0">
            <a:spAutoFit/>
          </a:bodyPr>
          <a:lstStyle/>
          <a:p>
            <a:pPr marL="0" marR="0" lvl="0" indent="0" algn="l" rtl="0">
              <a:lnSpc>
                <a:spcPct val="137976"/>
              </a:lnSpc>
              <a:spcBef>
                <a:spcPts val="0"/>
              </a:spcBef>
              <a:spcAft>
                <a:spcPts val="0"/>
              </a:spcAft>
              <a:buNone/>
            </a:pPr>
            <a:r>
              <a:rPr lang="en" sz="1300" b="1" i="0" u="none" strike="noStrike" cap="none">
                <a:solidFill>
                  <a:srgbClr val="434345"/>
                </a:solidFill>
                <a:latin typeface="Open Sans"/>
                <a:ea typeface="Open Sans"/>
                <a:cs typeface="Open Sans"/>
                <a:sym typeface="Open Sans"/>
              </a:rPr>
              <a:t>MOM: </a:t>
            </a:r>
            <a:endParaRPr sz="700">
              <a:latin typeface="Open Sans"/>
              <a:ea typeface="Open Sans"/>
              <a:cs typeface="Open Sans"/>
              <a:sym typeface="Open Sans"/>
            </a:endParaRPr>
          </a:p>
          <a:p>
            <a:pPr marL="0" marR="0" lvl="0" indent="0" algn="l" rtl="0">
              <a:lnSpc>
                <a:spcPct val="137976"/>
              </a:lnSpc>
              <a:spcBef>
                <a:spcPts val="0"/>
              </a:spcBef>
              <a:spcAft>
                <a:spcPts val="0"/>
              </a:spcAft>
              <a:buNone/>
            </a:pPr>
            <a:r>
              <a:rPr lang="en" sz="1200" b="1" i="0" u="none" strike="noStrike" cap="none">
                <a:solidFill>
                  <a:srgbClr val="434345"/>
                </a:solidFill>
                <a:latin typeface="Open Sans"/>
                <a:ea typeface="Open Sans"/>
                <a:cs typeface="Open Sans"/>
                <a:sym typeface="Open Sans"/>
              </a:rPr>
              <a:t>I</a:t>
            </a:r>
            <a:r>
              <a:rPr lang="en" sz="1300" b="1" i="0" u="none" strike="noStrike" cap="none">
                <a:solidFill>
                  <a:srgbClr val="434345"/>
                </a:solidFill>
                <a:latin typeface="Open Sans"/>
                <a:ea typeface="Open Sans"/>
                <a:cs typeface="Open Sans"/>
                <a:sym typeface="Open Sans"/>
              </a:rPr>
              <a:t>'ve gone through periods like this when I was your age. Hang in there and I'm sure things will get better with a little time. </a:t>
            </a:r>
            <a:r>
              <a:rPr lang="en" sz="1200" b="1" i="0" u="none" strike="noStrike" cap="none">
                <a:solidFill>
                  <a:srgbClr val="434345"/>
                </a:solidFill>
                <a:latin typeface="Open Sans"/>
                <a:ea typeface="Open Sans"/>
                <a:cs typeface="Open Sans"/>
                <a:sym typeface="Open Sans"/>
              </a:rPr>
              <a:t>  </a:t>
            </a:r>
            <a:endParaRPr sz="1200">
              <a:latin typeface="Open Sans"/>
              <a:ea typeface="Open Sans"/>
              <a:cs typeface="Open Sans"/>
              <a:sym typeface="Open Sans"/>
            </a:endParaRPr>
          </a:p>
        </p:txBody>
      </p:sp>
      <p:sp>
        <p:nvSpPr>
          <p:cNvPr id="289" name="Google Shape;289;p38"/>
          <p:cNvSpPr/>
          <p:nvPr/>
        </p:nvSpPr>
        <p:spPr>
          <a:xfrm>
            <a:off x="4345061" y="448086"/>
            <a:ext cx="958727" cy="290014"/>
          </a:xfrm>
          <a:custGeom>
            <a:avLst/>
            <a:gdLst/>
            <a:ahLst/>
            <a:cxnLst/>
            <a:rect l="l" t="t" r="r" b="b"/>
            <a:pathLst>
              <a:path w="1917453" h="580029" extrusionOk="0">
                <a:moveTo>
                  <a:pt x="0" y="0"/>
                </a:moveTo>
                <a:lnTo>
                  <a:pt x="1917452" y="0"/>
                </a:lnTo>
                <a:lnTo>
                  <a:pt x="1917452" y="580030"/>
                </a:lnTo>
                <a:lnTo>
                  <a:pt x="0" y="580030"/>
                </a:lnTo>
                <a:lnTo>
                  <a:pt x="0" y="0"/>
                </a:lnTo>
                <a:close/>
              </a:path>
            </a:pathLst>
          </a:custGeom>
          <a:blipFill rotWithShape="1">
            <a:blip r:embed="rId5">
              <a:alphaModFix/>
            </a:blip>
            <a:stretch>
              <a:fillRect/>
            </a:stretch>
          </a:blipFill>
          <a:ln>
            <a:noFill/>
          </a:ln>
        </p:spPr>
        <p:txBody>
          <a:bodyPr/>
          <a:lstStyle/>
          <a:p>
            <a:endParaRPr lang="en-US"/>
          </a:p>
        </p:txBody>
      </p:sp>
      <p:sp>
        <p:nvSpPr>
          <p:cNvPr id="290" name="Google Shape;290;p38"/>
          <p:cNvSpPr/>
          <p:nvPr/>
        </p:nvSpPr>
        <p:spPr>
          <a:xfrm>
            <a:off x="4321237" y="1591167"/>
            <a:ext cx="958727" cy="290014"/>
          </a:xfrm>
          <a:custGeom>
            <a:avLst/>
            <a:gdLst/>
            <a:ahLst/>
            <a:cxnLst/>
            <a:rect l="l" t="t" r="r" b="b"/>
            <a:pathLst>
              <a:path w="1917453" h="580029" extrusionOk="0">
                <a:moveTo>
                  <a:pt x="0" y="0"/>
                </a:moveTo>
                <a:lnTo>
                  <a:pt x="1917452" y="0"/>
                </a:lnTo>
                <a:lnTo>
                  <a:pt x="1917452" y="580029"/>
                </a:lnTo>
                <a:lnTo>
                  <a:pt x="0" y="580029"/>
                </a:lnTo>
                <a:lnTo>
                  <a:pt x="0" y="0"/>
                </a:lnTo>
                <a:close/>
              </a:path>
            </a:pathLst>
          </a:custGeom>
          <a:blipFill rotWithShape="1">
            <a:blip r:embed="rId5">
              <a:alphaModFix/>
            </a:blip>
            <a:stretch>
              <a:fillRect/>
            </a:stretch>
          </a:blipFill>
          <a:ln>
            <a:noFill/>
          </a:ln>
        </p:spPr>
        <p:txBody>
          <a:bodyPr/>
          <a:lstStyle/>
          <a:p>
            <a:endParaRPr lang="en-US"/>
          </a:p>
        </p:txBody>
      </p:sp>
      <p:sp>
        <p:nvSpPr>
          <p:cNvPr id="291" name="Google Shape;291;p38"/>
          <p:cNvSpPr/>
          <p:nvPr/>
        </p:nvSpPr>
        <p:spPr>
          <a:xfrm>
            <a:off x="4345061" y="2973425"/>
            <a:ext cx="958727" cy="290015"/>
          </a:xfrm>
          <a:custGeom>
            <a:avLst/>
            <a:gdLst/>
            <a:ahLst/>
            <a:cxnLst/>
            <a:rect l="l" t="t" r="r" b="b"/>
            <a:pathLst>
              <a:path w="1917453" h="580029" extrusionOk="0">
                <a:moveTo>
                  <a:pt x="0" y="0"/>
                </a:moveTo>
                <a:lnTo>
                  <a:pt x="1917452" y="0"/>
                </a:lnTo>
                <a:lnTo>
                  <a:pt x="1917452" y="580030"/>
                </a:lnTo>
                <a:lnTo>
                  <a:pt x="0" y="580030"/>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95"/>
        <p:cNvGrpSpPr/>
        <p:nvPr/>
      </p:nvGrpSpPr>
      <p:grpSpPr>
        <a:xfrm>
          <a:off x="0" y="0"/>
          <a:ext cx="0" cy="0"/>
          <a:chOff x="0" y="0"/>
          <a:chExt cx="0" cy="0"/>
        </a:xfrm>
      </p:grpSpPr>
      <p:sp>
        <p:nvSpPr>
          <p:cNvPr id="296" name="Google Shape;296;p39"/>
          <p:cNvSpPr/>
          <p:nvPr/>
        </p:nvSpPr>
        <p:spPr>
          <a:xfrm rot="496776">
            <a:off x="355828" y="1446901"/>
            <a:ext cx="4406231" cy="1914708"/>
          </a:xfrm>
          <a:custGeom>
            <a:avLst/>
            <a:gdLst/>
            <a:ahLst/>
            <a:cxnLst/>
            <a:rect l="l" t="t" r="r" b="b"/>
            <a:pathLst>
              <a:path w="8812462" h="3829415" extrusionOk="0">
                <a:moveTo>
                  <a:pt x="0" y="0"/>
                </a:moveTo>
                <a:lnTo>
                  <a:pt x="8812462" y="0"/>
                </a:lnTo>
                <a:lnTo>
                  <a:pt x="8812462" y="3829415"/>
                </a:lnTo>
                <a:lnTo>
                  <a:pt x="0" y="3829415"/>
                </a:lnTo>
                <a:lnTo>
                  <a:pt x="0" y="0"/>
                </a:lnTo>
                <a:close/>
              </a:path>
            </a:pathLst>
          </a:custGeom>
          <a:blipFill rotWithShape="1">
            <a:blip r:embed="rId3">
              <a:alphaModFix/>
            </a:blip>
            <a:stretch>
              <a:fillRect b="-6"/>
            </a:stretch>
          </a:blipFill>
          <a:ln>
            <a:noFill/>
          </a:ln>
        </p:spPr>
        <p:txBody>
          <a:bodyPr/>
          <a:lstStyle/>
          <a:p>
            <a:endParaRPr lang="en-US"/>
          </a:p>
        </p:txBody>
      </p:sp>
      <p:sp>
        <p:nvSpPr>
          <p:cNvPr id="297" name="Google Shape;297;p39"/>
          <p:cNvSpPr/>
          <p:nvPr/>
        </p:nvSpPr>
        <p:spPr>
          <a:xfrm>
            <a:off x="4509755" y="2303530"/>
            <a:ext cx="446049" cy="360083"/>
          </a:xfrm>
          <a:custGeom>
            <a:avLst/>
            <a:gdLst/>
            <a:ahLst/>
            <a:cxnLst/>
            <a:rect l="l" t="t" r="r" b="b"/>
            <a:pathLst>
              <a:path w="892097" h="720166" extrusionOk="0">
                <a:moveTo>
                  <a:pt x="0" y="0"/>
                </a:moveTo>
                <a:lnTo>
                  <a:pt x="892098" y="0"/>
                </a:lnTo>
                <a:lnTo>
                  <a:pt x="892098" y="720166"/>
                </a:lnTo>
                <a:lnTo>
                  <a:pt x="0" y="720166"/>
                </a:lnTo>
                <a:lnTo>
                  <a:pt x="0" y="0"/>
                </a:lnTo>
                <a:close/>
              </a:path>
            </a:pathLst>
          </a:custGeom>
          <a:blipFill rotWithShape="1">
            <a:blip r:embed="rId4">
              <a:alphaModFix/>
            </a:blip>
            <a:stretch>
              <a:fillRect b="-151"/>
            </a:stretch>
          </a:blipFill>
          <a:ln>
            <a:noFill/>
          </a:ln>
        </p:spPr>
        <p:txBody>
          <a:bodyPr/>
          <a:lstStyle/>
          <a:p>
            <a:endParaRPr lang="en-US"/>
          </a:p>
        </p:txBody>
      </p:sp>
      <p:sp>
        <p:nvSpPr>
          <p:cNvPr id="298" name="Google Shape;298;p39"/>
          <p:cNvSpPr/>
          <p:nvPr/>
        </p:nvSpPr>
        <p:spPr>
          <a:xfrm>
            <a:off x="4876959" y="3060223"/>
            <a:ext cx="2791192" cy="906024"/>
          </a:xfrm>
          <a:custGeom>
            <a:avLst/>
            <a:gdLst/>
            <a:ahLst/>
            <a:cxnLst/>
            <a:rect l="l" t="t" r="r" b="b"/>
            <a:pathLst>
              <a:path w="5582384" h="1812049" extrusionOk="0">
                <a:moveTo>
                  <a:pt x="0" y="0"/>
                </a:moveTo>
                <a:lnTo>
                  <a:pt x="5582384" y="0"/>
                </a:lnTo>
                <a:lnTo>
                  <a:pt x="5582384" y="1812049"/>
                </a:lnTo>
                <a:lnTo>
                  <a:pt x="0" y="1812049"/>
                </a:lnTo>
                <a:lnTo>
                  <a:pt x="0" y="0"/>
                </a:lnTo>
                <a:close/>
              </a:path>
            </a:pathLst>
          </a:custGeom>
          <a:blipFill rotWithShape="1">
            <a:blip r:embed="rId5">
              <a:alphaModFix/>
            </a:blip>
            <a:stretch>
              <a:fillRect/>
            </a:stretch>
          </a:blipFill>
          <a:ln>
            <a:noFill/>
          </a:ln>
        </p:spPr>
        <p:txBody>
          <a:bodyPr/>
          <a:lstStyle/>
          <a:p>
            <a:endParaRPr lang="en-US"/>
          </a:p>
        </p:txBody>
      </p:sp>
      <p:sp>
        <p:nvSpPr>
          <p:cNvPr id="299" name="Google Shape;299;p39"/>
          <p:cNvSpPr/>
          <p:nvPr/>
        </p:nvSpPr>
        <p:spPr>
          <a:xfrm>
            <a:off x="6272555" y="3060223"/>
            <a:ext cx="2791192" cy="906024"/>
          </a:xfrm>
          <a:custGeom>
            <a:avLst/>
            <a:gdLst/>
            <a:ahLst/>
            <a:cxnLst/>
            <a:rect l="l" t="t" r="r" b="b"/>
            <a:pathLst>
              <a:path w="5582384" h="1812049" extrusionOk="0">
                <a:moveTo>
                  <a:pt x="0" y="0"/>
                </a:moveTo>
                <a:lnTo>
                  <a:pt x="5582383" y="0"/>
                </a:lnTo>
                <a:lnTo>
                  <a:pt x="5582383" y="1812049"/>
                </a:lnTo>
                <a:lnTo>
                  <a:pt x="0" y="1812049"/>
                </a:lnTo>
                <a:lnTo>
                  <a:pt x="0" y="0"/>
                </a:lnTo>
                <a:close/>
              </a:path>
            </a:pathLst>
          </a:custGeom>
          <a:blipFill rotWithShape="1">
            <a:blip r:embed="rId5">
              <a:alphaModFix/>
            </a:blip>
            <a:stretch>
              <a:fillRect/>
            </a:stretch>
          </a:blipFill>
          <a:ln>
            <a:noFill/>
          </a:ln>
        </p:spPr>
        <p:txBody>
          <a:bodyPr/>
          <a:lstStyle/>
          <a:p>
            <a:endParaRPr lang="en-US"/>
          </a:p>
        </p:txBody>
      </p:sp>
      <p:sp>
        <p:nvSpPr>
          <p:cNvPr id="300" name="Google Shape;300;p39"/>
          <p:cNvSpPr/>
          <p:nvPr/>
        </p:nvSpPr>
        <p:spPr>
          <a:xfrm>
            <a:off x="5461930" y="2215352"/>
            <a:ext cx="3091721" cy="2057400"/>
          </a:xfrm>
          <a:custGeom>
            <a:avLst/>
            <a:gdLst/>
            <a:ahLst/>
            <a:cxnLst/>
            <a:rect l="l" t="t" r="r" b="b"/>
            <a:pathLst>
              <a:path w="6183443" h="4114800" extrusionOk="0">
                <a:moveTo>
                  <a:pt x="0" y="0"/>
                </a:moveTo>
                <a:lnTo>
                  <a:pt x="6183443" y="0"/>
                </a:lnTo>
                <a:lnTo>
                  <a:pt x="6183443" y="4114800"/>
                </a:lnTo>
                <a:lnTo>
                  <a:pt x="0" y="4114800"/>
                </a:lnTo>
                <a:lnTo>
                  <a:pt x="0" y="0"/>
                </a:lnTo>
                <a:close/>
              </a:path>
            </a:pathLst>
          </a:custGeom>
          <a:blipFill rotWithShape="1">
            <a:blip r:embed="rId6">
              <a:alphaModFix/>
            </a:blip>
            <a:stretch>
              <a:fillRect/>
            </a:stretch>
          </a:blipFill>
          <a:ln>
            <a:noFill/>
          </a:ln>
        </p:spPr>
        <p:txBody>
          <a:bodyPr/>
          <a:lstStyle/>
          <a:p>
            <a:endParaRPr lang="en-US"/>
          </a:p>
        </p:txBody>
      </p:sp>
      <p:sp>
        <p:nvSpPr>
          <p:cNvPr id="301" name="Google Shape;301;p39"/>
          <p:cNvSpPr txBox="1"/>
          <p:nvPr/>
        </p:nvSpPr>
        <p:spPr>
          <a:xfrm>
            <a:off x="688485" y="1794732"/>
            <a:ext cx="3740918" cy="688840"/>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3200" b="0" i="0" u="none" strike="noStrike" cap="none">
                <a:solidFill>
                  <a:srgbClr val="434345"/>
                </a:solidFill>
                <a:latin typeface="Homemade Apple"/>
                <a:ea typeface="Homemade Apple"/>
                <a:cs typeface="Homemade Apple"/>
                <a:sym typeface="Homemade Apple"/>
              </a:rPr>
              <a:t>Hey Sam,</a:t>
            </a:r>
            <a:endParaRPr sz="700"/>
          </a:p>
        </p:txBody>
      </p:sp>
      <p:sp>
        <p:nvSpPr>
          <p:cNvPr id="302" name="Google Shape;302;p39"/>
          <p:cNvSpPr txBox="1"/>
          <p:nvPr/>
        </p:nvSpPr>
        <p:spPr>
          <a:xfrm>
            <a:off x="620889" y="2539788"/>
            <a:ext cx="3740918" cy="430451"/>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1900" b="0" i="0" u="none" strike="noStrike" cap="none">
                <a:solidFill>
                  <a:srgbClr val="434345"/>
                </a:solidFill>
                <a:latin typeface="Arial"/>
                <a:ea typeface="Arial"/>
                <a:cs typeface="Arial"/>
                <a:sym typeface="Arial"/>
              </a:rPr>
              <a:t>Can we talk? </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06"/>
        <p:cNvGrpSpPr/>
        <p:nvPr/>
      </p:nvGrpSpPr>
      <p:grpSpPr>
        <a:xfrm>
          <a:off x="0" y="0"/>
          <a:ext cx="0" cy="0"/>
          <a:chOff x="0" y="0"/>
          <a:chExt cx="0" cy="0"/>
        </a:xfrm>
      </p:grpSpPr>
      <p:sp>
        <p:nvSpPr>
          <p:cNvPr id="307" name="Google Shape;307;p40"/>
          <p:cNvSpPr/>
          <p:nvPr/>
        </p:nvSpPr>
        <p:spPr>
          <a:xfrm>
            <a:off x="237838" y="169971"/>
            <a:ext cx="4975488" cy="1408818"/>
          </a:xfrm>
          <a:custGeom>
            <a:avLst/>
            <a:gdLst/>
            <a:ahLst/>
            <a:cxnLst/>
            <a:rect l="l" t="t" r="r" b="b"/>
            <a:pathLst>
              <a:path w="9950976" h="2817635" extrusionOk="0">
                <a:moveTo>
                  <a:pt x="0" y="0"/>
                </a:moveTo>
                <a:lnTo>
                  <a:pt x="9950976" y="0"/>
                </a:lnTo>
                <a:lnTo>
                  <a:pt x="9950976" y="2817635"/>
                </a:lnTo>
                <a:lnTo>
                  <a:pt x="0" y="2817635"/>
                </a:lnTo>
                <a:lnTo>
                  <a:pt x="0" y="0"/>
                </a:lnTo>
                <a:close/>
              </a:path>
            </a:pathLst>
          </a:custGeom>
          <a:blipFill rotWithShape="1">
            <a:blip r:embed="rId3">
              <a:alphaModFix/>
            </a:blip>
            <a:stretch>
              <a:fillRect l="-8238" t="-51847" r="-72152" b="-45652"/>
            </a:stretch>
          </a:blipFill>
          <a:ln>
            <a:noFill/>
          </a:ln>
        </p:spPr>
        <p:txBody>
          <a:bodyPr/>
          <a:lstStyle/>
          <a:p>
            <a:endParaRPr lang="en-US"/>
          </a:p>
        </p:txBody>
      </p:sp>
      <p:sp>
        <p:nvSpPr>
          <p:cNvPr id="308" name="Google Shape;308;p40"/>
          <p:cNvSpPr txBox="1"/>
          <p:nvPr/>
        </p:nvSpPr>
        <p:spPr>
          <a:xfrm>
            <a:off x="311469" y="221256"/>
            <a:ext cx="4948200" cy="1225800"/>
          </a:xfrm>
          <a:prstGeom prst="rect">
            <a:avLst/>
          </a:prstGeom>
          <a:noFill/>
          <a:ln>
            <a:noFill/>
          </a:ln>
        </p:spPr>
        <p:txBody>
          <a:bodyPr spcFirstLastPara="1" wrap="square" lIns="0" tIns="0" rIns="0" bIns="0" anchor="t" anchorCtr="0">
            <a:spAutoFit/>
          </a:bodyPr>
          <a:lstStyle/>
          <a:p>
            <a:pPr marL="0" marR="0" lvl="0" indent="0" algn="l" rtl="0">
              <a:lnSpc>
                <a:spcPct val="138027"/>
              </a:lnSpc>
              <a:spcBef>
                <a:spcPts val="0"/>
              </a:spcBef>
              <a:spcAft>
                <a:spcPts val="0"/>
              </a:spcAft>
              <a:buNone/>
            </a:pPr>
            <a:r>
              <a:rPr lang="en" sz="1300" b="1" i="0" u="none" strike="noStrike" cap="none">
                <a:solidFill>
                  <a:srgbClr val="FFFFFF"/>
                </a:solidFill>
                <a:latin typeface="Open Sans"/>
                <a:ea typeface="Open Sans"/>
                <a:cs typeface="Open Sans"/>
                <a:sym typeface="Open Sans"/>
              </a:rPr>
              <a:t>SAM:</a:t>
            </a:r>
            <a:r>
              <a:rPr lang="en" sz="1200" b="1" i="0" u="none" strike="noStrike" cap="none">
                <a:solidFill>
                  <a:srgbClr val="FFFFFF"/>
                </a:solidFill>
                <a:latin typeface="Open Sans"/>
                <a:ea typeface="Open Sans"/>
                <a:cs typeface="Open Sans"/>
                <a:sym typeface="Open Sans"/>
              </a:rPr>
              <a:t> Hey, can we talk? Over the past few weeks, I’ve noticed you've been hanging back a lot – not calling or texting me much anymore and skipping out on me and our friends. Recently, you have even missed quite a few  play  practices.  In general, you seem down. This isn’t like you. What’s going on?</a:t>
            </a:r>
            <a:endParaRPr sz="1200">
              <a:latin typeface="Open Sans"/>
              <a:ea typeface="Open Sans"/>
              <a:cs typeface="Open Sans"/>
              <a:sym typeface="Open Sans"/>
            </a:endParaRPr>
          </a:p>
        </p:txBody>
      </p:sp>
      <p:sp>
        <p:nvSpPr>
          <p:cNvPr id="309" name="Google Shape;309;p40"/>
          <p:cNvSpPr/>
          <p:nvPr/>
        </p:nvSpPr>
        <p:spPr>
          <a:xfrm>
            <a:off x="6239840" y="663915"/>
            <a:ext cx="2645684" cy="482657"/>
          </a:xfrm>
          <a:custGeom>
            <a:avLst/>
            <a:gdLst/>
            <a:ahLst/>
            <a:cxnLst/>
            <a:rect l="l" t="t" r="r" b="b"/>
            <a:pathLst>
              <a:path w="5291367" h="965313" extrusionOk="0">
                <a:moveTo>
                  <a:pt x="0" y="0"/>
                </a:moveTo>
                <a:lnTo>
                  <a:pt x="5291367" y="0"/>
                </a:lnTo>
                <a:lnTo>
                  <a:pt x="5291367" y="965313"/>
                </a:lnTo>
                <a:lnTo>
                  <a:pt x="0" y="965313"/>
                </a:lnTo>
                <a:lnTo>
                  <a:pt x="0" y="0"/>
                </a:lnTo>
                <a:close/>
              </a:path>
            </a:pathLst>
          </a:custGeom>
          <a:blipFill rotWithShape="1">
            <a:blip r:embed="rId4">
              <a:alphaModFix/>
            </a:blip>
            <a:stretch>
              <a:fillRect l="-9787" t="-27691" r="-46116" b="-137223"/>
            </a:stretch>
          </a:blipFill>
          <a:ln>
            <a:noFill/>
          </a:ln>
        </p:spPr>
        <p:txBody>
          <a:bodyPr/>
          <a:lstStyle/>
          <a:p>
            <a:endParaRPr lang="en-US"/>
          </a:p>
        </p:txBody>
      </p:sp>
      <p:sp>
        <p:nvSpPr>
          <p:cNvPr id="310" name="Google Shape;310;p40"/>
          <p:cNvSpPr txBox="1"/>
          <p:nvPr/>
        </p:nvSpPr>
        <p:spPr>
          <a:xfrm>
            <a:off x="6305292" y="636354"/>
            <a:ext cx="2467800" cy="450975"/>
          </a:xfrm>
          <a:prstGeom prst="rect">
            <a:avLst/>
          </a:prstGeom>
          <a:noFill/>
          <a:ln>
            <a:noFill/>
          </a:ln>
        </p:spPr>
        <p:txBody>
          <a:bodyPr spcFirstLastPara="1" wrap="square" lIns="0" tIns="0" rIns="0" bIns="0" anchor="t" anchorCtr="0">
            <a:spAutoFit/>
          </a:bodyPr>
          <a:lstStyle/>
          <a:p>
            <a:pPr marL="0" marR="0" lvl="0" indent="0" algn="l" rtl="0">
              <a:lnSpc>
                <a:spcPct val="137975"/>
              </a:lnSpc>
              <a:spcBef>
                <a:spcPts val="0"/>
              </a:spcBef>
              <a:spcAft>
                <a:spcPts val="0"/>
              </a:spcAft>
              <a:buNone/>
            </a:pPr>
            <a:r>
              <a:rPr lang="en" sz="1300" b="1" i="0" u="none" strike="noStrike" cap="none" dirty="0">
                <a:solidFill>
                  <a:srgbClr val="434345"/>
                </a:solidFill>
                <a:latin typeface="Open Sans"/>
                <a:ea typeface="Open Sans"/>
                <a:cs typeface="Open Sans"/>
                <a:sym typeface="Open Sans"/>
              </a:rPr>
              <a:t>FRIEND: I’m sorry; I’ve been feeling weird lately.</a:t>
            </a:r>
            <a:endParaRPr sz="700" dirty="0"/>
          </a:p>
        </p:txBody>
      </p:sp>
      <p:sp>
        <p:nvSpPr>
          <p:cNvPr id="311" name="Google Shape;311;p40"/>
          <p:cNvSpPr/>
          <p:nvPr/>
        </p:nvSpPr>
        <p:spPr>
          <a:xfrm>
            <a:off x="225953" y="1693922"/>
            <a:ext cx="4987373" cy="491038"/>
          </a:xfrm>
          <a:custGeom>
            <a:avLst/>
            <a:gdLst/>
            <a:ahLst/>
            <a:cxnLst/>
            <a:rect l="l" t="t" r="r" b="b"/>
            <a:pathLst>
              <a:path w="9974746" h="982075" extrusionOk="0">
                <a:moveTo>
                  <a:pt x="0" y="0"/>
                </a:moveTo>
                <a:lnTo>
                  <a:pt x="9974746" y="0"/>
                </a:lnTo>
                <a:lnTo>
                  <a:pt x="9974746" y="982075"/>
                </a:lnTo>
                <a:lnTo>
                  <a:pt x="0" y="982075"/>
                </a:lnTo>
                <a:lnTo>
                  <a:pt x="0" y="0"/>
                </a:lnTo>
                <a:close/>
              </a:path>
            </a:pathLst>
          </a:custGeom>
          <a:blipFill rotWithShape="1">
            <a:blip r:embed="rId3">
              <a:alphaModFix/>
            </a:blip>
            <a:stretch>
              <a:fillRect l="-4274" t="-45019" r="-21527" b="-251067"/>
            </a:stretch>
          </a:blipFill>
          <a:ln>
            <a:noFill/>
          </a:ln>
        </p:spPr>
        <p:txBody>
          <a:bodyPr/>
          <a:lstStyle/>
          <a:p>
            <a:endParaRPr lang="en-US"/>
          </a:p>
        </p:txBody>
      </p:sp>
      <p:sp>
        <p:nvSpPr>
          <p:cNvPr id="312" name="Google Shape;312;p40"/>
          <p:cNvSpPr txBox="1"/>
          <p:nvPr/>
        </p:nvSpPr>
        <p:spPr>
          <a:xfrm>
            <a:off x="311469" y="1670109"/>
            <a:ext cx="4768120" cy="459928"/>
          </a:xfrm>
          <a:prstGeom prst="rect">
            <a:avLst/>
          </a:prstGeom>
          <a:noFill/>
          <a:ln>
            <a:noFill/>
          </a:ln>
        </p:spPr>
        <p:txBody>
          <a:bodyPr spcFirstLastPara="1" wrap="square" lIns="0" tIns="0" rIns="0" bIns="0" anchor="t" anchorCtr="0">
            <a:spAutoFit/>
          </a:bodyPr>
          <a:lstStyle/>
          <a:p>
            <a:pPr marL="0" marR="0" lvl="0" indent="0" algn="l" rtl="0">
              <a:lnSpc>
                <a:spcPct val="138027"/>
              </a:lnSpc>
              <a:spcBef>
                <a:spcPts val="0"/>
              </a:spcBef>
              <a:spcAft>
                <a:spcPts val="0"/>
              </a:spcAft>
              <a:buNone/>
            </a:pPr>
            <a:r>
              <a:rPr lang="en" sz="1300" b="1" i="0" u="none" strike="noStrike" cap="none">
                <a:solidFill>
                  <a:srgbClr val="FFFFFF"/>
                </a:solidFill>
                <a:latin typeface="Open Sans"/>
                <a:ea typeface="Open Sans"/>
                <a:cs typeface="Open Sans"/>
                <a:sym typeface="Open Sans"/>
              </a:rPr>
              <a:t>SAM:  I can tell something is different. I’m worried about you and I care.</a:t>
            </a:r>
            <a:endParaRPr sz="700"/>
          </a:p>
        </p:txBody>
      </p:sp>
      <p:sp>
        <p:nvSpPr>
          <p:cNvPr id="313" name="Google Shape;313;p40"/>
          <p:cNvSpPr/>
          <p:nvPr/>
        </p:nvSpPr>
        <p:spPr>
          <a:xfrm>
            <a:off x="175492" y="2423754"/>
            <a:ext cx="5047486" cy="720576"/>
          </a:xfrm>
          <a:custGeom>
            <a:avLst/>
            <a:gdLst/>
            <a:ahLst/>
            <a:cxnLst/>
            <a:rect l="l" t="t" r="r" b="b"/>
            <a:pathLst>
              <a:path w="10094972" h="1441152" extrusionOk="0">
                <a:moveTo>
                  <a:pt x="0" y="0"/>
                </a:moveTo>
                <a:lnTo>
                  <a:pt x="10094972" y="0"/>
                </a:lnTo>
                <a:lnTo>
                  <a:pt x="10094972" y="1441152"/>
                </a:lnTo>
                <a:lnTo>
                  <a:pt x="0" y="1441152"/>
                </a:lnTo>
                <a:lnTo>
                  <a:pt x="0" y="0"/>
                </a:lnTo>
                <a:close/>
              </a:path>
            </a:pathLst>
          </a:custGeom>
          <a:blipFill rotWithShape="1">
            <a:blip r:embed="rId3">
              <a:alphaModFix/>
            </a:blip>
            <a:stretch>
              <a:fillRect l="-7120" t="-67044" r="-85017" b="-250160"/>
            </a:stretch>
          </a:blipFill>
          <a:ln>
            <a:noFill/>
          </a:ln>
        </p:spPr>
        <p:txBody>
          <a:bodyPr/>
          <a:lstStyle/>
          <a:p>
            <a:endParaRPr lang="en-US"/>
          </a:p>
        </p:txBody>
      </p:sp>
      <p:sp>
        <p:nvSpPr>
          <p:cNvPr id="314" name="Google Shape;314;p40"/>
          <p:cNvSpPr txBox="1"/>
          <p:nvPr/>
        </p:nvSpPr>
        <p:spPr>
          <a:xfrm>
            <a:off x="237838" y="2383066"/>
            <a:ext cx="4841751" cy="679631"/>
          </a:xfrm>
          <a:prstGeom prst="rect">
            <a:avLst/>
          </a:prstGeom>
          <a:noFill/>
          <a:ln>
            <a:noFill/>
          </a:ln>
        </p:spPr>
        <p:txBody>
          <a:bodyPr spcFirstLastPara="1" wrap="square" lIns="0" tIns="0" rIns="0" bIns="0" anchor="t" anchorCtr="0">
            <a:spAutoFit/>
          </a:bodyPr>
          <a:lstStyle/>
          <a:p>
            <a:pPr marL="0" marR="0" lvl="0" indent="0" algn="l" rtl="0">
              <a:lnSpc>
                <a:spcPct val="138024"/>
              </a:lnSpc>
              <a:spcBef>
                <a:spcPts val="0"/>
              </a:spcBef>
              <a:spcAft>
                <a:spcPts val="0"/>
              </a:spcAft>
              <a:buNone/>
            </a:pPr>
            <a:r>
              <a:rPr lang="en" sz="1300" b="1" i="0" u="none" strike="noStrike" cap="none" dirty="0">
                <a:solidFill>
                  <a:srgbClr val="FFFFFF"/>
                </a:solidFill>
                <a:latin typeface="Open Sans"/>
                <a:ea typeface="Open Sans"/>
                <a:cs typeface="Open Sans"/>
                <a:sym typeface="Open Sans"/>
              </a:rPr>
              <a:t>SAM: You deserve to feel better now and, who knows, it could be something serious like depression. Have you told an adult yet?</a:t>
            </a:r>
            <a:endParaRPr sz="700" dirty="0"/>
          </a:p>
        </p:txBody>
      </p:sp>
      <p:sp>
        <p:nvSpPr>
          <p:cNvPr id="315" name="Google Shape;315;p40"/>
          <p:cNvSpPr/>
          <p:nvPr/>
        </p:nvSpPr>
        <p:spPr>
          <a:xfrm>
            <a:off x="6220794" y="1595182"/>
            <a:ext cx="2669175" cy="714688"/>
          </a:xfrm>
          <a:custGeom>
            <a:avLst/>
            <a:gdLst/>
            <a:ahLst/>
            <a:cxnLst/>
            <a:rect l="l" t="t" r="r" b="b"/>
            <a:pathLst>
              <a:path w="5338351" h="1429375" extrusionOk="0">
                <a:moveTo>
                  <a:pt x="0" y="0"/>
                </a:moveTo>
                <a:lnTo>
                  <a:pt x="5338351" y="0"/>
                </a:lnTo>
                <a:lnTo>
                  <a:pt x="5338351" y="1429375"/>
                </a:lnTo>
                <a:lnTo>
                  <a:pt x="0" y="1429375"/>
                </a:lnTo>
                <a:lnTo>
                  <a:pt x="0" y="0"/>
                </a:lnTo>
                <a:close/>
              </a:path>
            </a:pathLst>
          </a:custGeom>
          <a:blipFill rotWithShape="1">
            <a:blip r:embed="rId4">
              <a:alphaModFix/>
            </a:blip>
            <a:stretch>
              <a:fillRect l="-59132" t="-25086" r="-48160" b="-114911"/>
            </a:stretch>
          </a:blipFill>
          <a:ln>
            <a:noFill/>
          </a:ln>
        </p:spPr>
        <p:txBody>
          <a:bodyPr/>
          <a:lstStyle/>
          <a:p>
            <a:endParaRPr lang="en-US"/>
          </a:p>
        </p:txBody>
      </p:sp>
      <p:sp>
        <p:nvSpPr>
          <p:cNvPr id="316" name="Google Shape;316;p40"/>
          <p:cNvSpPr txBox="1"/>
          <p:nvPr/>
        </p:nvSpPr>
        <p:spPr>
          <a:xfrm>
            <a:off x="6280897" y="1541786"/>
            <a:ext cx="2604628" cy="693290"/>
          </a:xfrm>
          <a:prstGeom prst="rect">
            <a:avLst/>
          </a:prstGeom>
          <a:noFill/>
          <a:ln>
            <a:noFill/>
          </a:ln>
        </p:spPr>
        <p:txBody>
          <a:bodyPr spcFirstLastPara="1" wrap="square" lIns="0" tIns="0" rIns="0" bIns="0" anchor="t" anchorCtr="0">
            <a:spAutoFit/>
          </a:bodyPr>
          <a:lstStyle/>
          <a:p>
            <a:pPr marL="0" marR="0" lvl="0" indent="0" algn="l" rtl="0">
              <a:lnSpc>
                <a:spcPct val="138027"/>
              </a:lnSpc>
              <a:spcBef>
                <a:spcPts val="0"/>
              </a:spcBef>
              <a:spcAft>
                <a:spcPts val="0"/>
              </a:spcAft>
              <a:buNone/>
            </a:pPr>
            <a:r>
              <a:rPr lang="en" sz="1300" b="1" i="0" u="none" strike="noStrike" cap="none" dirty="0">
                <a:solidFill>
                  <a:srgbClr val="434345"/>
                </a:solidFill>
                <a:latin typeface="Open Sans"/>
                <a:ea typeface="Open Sans"/>
                <a:cs typeface="Open Sans"/>
                <a:sym typeface="Open Sans"/>
              </a:rPr>
              <a:t>FRIEND: You don’t have to worry. I’m sure I’ll snap out of it, eventually.</a:t>
            </a:r>
            <a:endParaRPr sz="700" dirty="0"/>
          </a:p>
        </p:txBody>
      </p:sp>
      <p:sp>
        <p:nvSpPr>
          <p:cNvPr id="317" name="Google Shape;317;p40"/>
          <p:cNvSpPr/>
          <p:nvPr/>
        </p:nvSpPr>
        <p:spPr>
          <a:xfrm>
            <a:off x="6192858" y="2612289"/>
            <a:ext cx="2669176" cy="363749"/>
          </a:xfrm>
          <a:custGeom>
            <a:avLst/>
            <a:gdLst/>
            <a:ahLst/>
            <a:cxnLst/>
            <a:rect l="l" t="t" r="r" b="b"/>
            <a:pathLst>
              <a:path w="5338351" h="727497" extrusionOk="0">
                <a:moveTo>
                  <a:pt x="0" y="0"/>
                </a:moveTo>
                <a:lnTo>
                  <a:pt x="5338351" y="0"/>
                </a:lnTo>
                <a:lnTo>
                  <a:pt x="5338351" y="727497"/>
                </a:lnTo>
                <a:lnTo>
                  <a:pt x="0" y="727497"/>
                </a:lnTo>
                <a:lnTo>
                  <a:pt x="0" y="0"/>
                </a:lnTo>
                <a:close/>
              </a:path>
            </a:pathLst>
          </a:custGeom>
          <a:blipFill rotWithShape="1">
            <a:blip r:embed="rId4">
              <a:alphaModFix/>
            </a:blip>
            <a:stretch>
              <a:fillRect l="-14240" t="-85965" r="-112584" b="-330003"/>
            </a:stretch>
          </a:blipFill>
          <a:ln>
            <a:noFill/>
          </a:ln>
        </p:spPr>
        <p:txBody>
          <a:bodyPr/>
          <a:lstStyle/>
          <a:p>
            <a:endParaRPr lang="en-US"/>
          </a:p>
        </p:txBody>
      </p:sp>
      <p:sp>
        <p:nvSpPr>
          <p:cNvPr id="318" name="Google Shape;318;p40"/>
          <p:cNvSpPr txBox="1"/>
          <p:nvPr/>
        </p:nvSpPr>
        <p:spPr>
          <a:xfrm>
            <a:off x="6280897" y="2633762"/>
            <a:ext cx="1913323" cy="258890"/>
          </a:xfrm>
          <a:prstGeom prst="rect">
            <a:avLst/>
          </a:prstGeom>
          <a:noFill/>
          <a:ln>
            <a:noFill/>
          </a:ln>
        </p:spPr>
        <p:txBody>
          <a:bodyPr spcFirstLastPara="1" wrap="square" lIns="0" tIns="0" rIns="0" bIns="0" anchor="t" anchorCtr="0">
            <a:spAutoFit/>
          </a:bodyPr>
          <a:lstStyle/>
          <a:p>
            <a:pPr marL="0" marR="0" lvl="0" indent="0" algn="l" rtl="0">
              <a:lnSpc>
                <a:spcPct val="167987"/>
              </a:lnSpc>
              <a:spcBef>
                <a:spcPts val="0"/>
              </a:spcBef>
              <a:spcAft>
                <a:spcPts val="0"/>
              </a:spcAft>
              <a:buNone/>
            </a:pPr>
            <a:r>
              <a:rPr lang="en" sz="1300" b="1" i="0" u="none" strike="noStrike" cap="none">
                <a:solidFill>
                  <a:srgbClr val="434345"/>
                </a:solidFill>
                <a:latin typeface="Open Sans"/>
                <a:ea typeface="Open Sans"/>
                <a:cs typeface="Open Sans"/>
                <a:sym typeface="Open Sans"/>
              </a:rPr>
              <a:t>FRIEND: No.</a:t>
            </a:r>
            <a:endParaRPr sz="700"/>
          </a:p>
        </p:txBody>
      </p:sp>
      <p:sp>
        <p:nvSpPr>
          <p:cNvPr id="319" name="Google Shape;319;p40"/>
          <p:cNvSpPr/>
          <p:nvPr/>
        </p:nvSpPr>
        <p:spPr>
          <a:xfrm>
            <a:off x="106081" y="3187142"/>
            <a:ext cx="5107245" cy="931222"/>
          </a:xfrm>
          <a:custGeom>
            <a:avLst/>
            <a:gdLst/>
            <a:ahLst/>
            <a:cxnLst/>
            <a:rect l="l" t="t" r="r" b="b"/>
            <a:pathLst>
              <a:path w="10214489" h="1862445" extrusionOk="0">
                <a:moveTo>
                  <a:pt x="0" y="0"/>
                </a:moveTo>
                <a:lnTo>
                  <a:pt x="10214489" y="0"/>
                </a:lnTo>
                <a:lnTo>
                  <a:pt x="10214489" y="1862445"/>
                </a:lnTo>
                <a:lnTo>
                  <a:pt x="0" y="1862445"/>
                </a:lnTo>
                <a:lnTo>
                  <a:pt x="0" y="0"/>
                </a:lnTo>
                <a:close/>
              </a:path>
            </a:pathLst>
          </a:custGeom>
          <a:blipFill rotWithShape="1">
            <a:blip r:embed="rId3">
              <a:alphaModFix/>
            </a:blip>
            <a:stretch>
              <a:fillRect l="-4551" t="-25874" r="-29356" b="-101791"/>
            </a:stretch>
          </a:blipFill>
          <a:ln>
            <a:noFill/>
          </a:ln>
        </p:spPr>
        <p:txBody>
          <a:bodyPr/>
          <a:lstStyle/>
          <a:p>
            <a:endParaRPr lang="en-US"/>
          </a:p>
        </p:txBody>
      </p:sp>
      <p:sp>
        <p:nvSpPr>
          <p:cNvPr id="320" name="Google Shape;320;p40"/>
          <p:cNvSpPr txBox="1"/>
          <p:nvPr/>
        </p:nvSpPr>
        <p:spPr>
          <a:xfrm>
            <a:off x="330454" y="3288853"/>
            <a:ext cx="4572000" cy="693290"/>
          </a:xfrm>
          <a:prstGeom prst="rect">
            <a:avLst/>
          </a:prstGeom>
          <a:noFill/>
          <a:ln>
            <a:noFill/>
          </a:ln>
        </p:spPr>
        <p:txBody>
          <a:bodyPr spcFirstLastPara="1" wrap="square" lIns="0" tIns="0" rIns="0" bIns="0" anchor="t" anchorCtr="0">
            <a:spAutoFit/>
          </a:bodyPr>
          <a:lstStyle/>
          <a:p>
            <a:pPr marL="0" marR="0" lvl="0" indent="0" algn="l" rtl="0">
              <a:lnSpc>
                <a:spcPct val="138027"/>
              </a:lnSpc>
              <a:spcBef>
                <a:spcPts val="0"/>
              </a:spcBef>
              <a:spcAft>
                <a:spcPts val="0"/>
              </a:spcAft>
              <a:buNone/>
            </a:pPr>
            <a:r>
              <a:rPr lang="en" sz="1300" b="1" i="0" u="none" strike="noStrike" cap="none">
                <a:solidFill>
                  <a:srgbClr val="FFFFFF"/>
                </a:solidFill>
                <a:latin typeface="Open Sans"/>
                <a:ea typeface="Open Sans"/>
                <a:cs typeface="Open Sans"/>
                <a:sym typeface="Open Sans"/>
              </a:rPr>
              <a:t>SAM: An adult should know so they can help you find a professional to check it out. Who do you feel comfortable talking to?</a:t>
            </a:r>
            <a:endParaRPr sz="700"/>
          </a:p>
        </p:txBody>
      </p:sp>
      <p:sp>
        <p:nvSpPr>
          <p:cNvPr id="321" name="Google Shape;321;p40"/>
          <p:cNvSpPr/>
          <p:nvPr/>
        </p:nvSpPr>
        <p:spPr>
          <a:xfrm>
            <a:off x="6198811" y="3433973"/>
            <a:ext cx="2686714" cy="359968"/>
          </a:xfrm>
          <a:custGeom>
            <a:avLst/>
            <a:gdLst/>
            <a:ahLst/>
            <a:cxnLst/>
            <a:rect l="l" t="t" r="r" b="b"/>
            <a:pathLst>
              <a:path w="5373428" h="719936" extrusionOk="0">
                <a:moveTo>
                  <a:pt x="0" y="0"/>
                </a:moveTo>
                <a:lnTo>
                  <a:pt x="5373428" y="0"/>
                </a:lnTo>
                <a:lnTo>
                  <a:pt x="5373428" y="719936"/>
                </a:lnTo>
                <a:lnTo>
                  <a:pt x="0" y="719936"/>
                </a:lnTo>
                <a:lnTo>
                  <a:pt x="0" y="0"/>
                </a:lnTo>
                <a:close/>
              </a:path>
            </a:pathLst>
          </a:custGeom>
          <a:blipFill rotWithShape="1">
            <a:blip r:embed="rId4">
              <a:alphaModFix/>
            </a:blip>
            <a:stretch>
              <a:fillRect l="-10567" t="-84071" r="-57757" b="-205382"/>
            </a:stretch>
          </a:blipFill>
          <a:ln>
            <a:noFill/>
          </a:ln>
        </p:spPr>
        <p:txBody>
          <a:bodyPr/>
          <a:lstStyle/>
          <a:p>
            <a:endParaRPr lang="en-US"/>
          </a:p>
        </p:txBody>
      </p:sp>
      <p:sp>
        <p:nvSpPr>
          <p:cNvPr id="322" name="Google Shape;322;p40"/>
          <p:cNvSpPr txBox="1"/>
          <p:nvPr/>
        </p:nvSpPr>
        <p:spPr>
          <a:xfrm>
            <a:off x="6280897" y="3424648"/>
            <a:ext cx="2210135" cy="261215"/>
          </a:xfrm>
          <a:prstGeom prst="rect">
            <a:avLst/>
          </a:prstGeom>
          <a:noFill/>
          <a:ln>
            <a:noFill/>
          </a:ln>
        </p:spPr>
        <p:txBody>
          <a:bodyPr spcFirstLastPara="1" wrap="square" lIns="0" tIns="0" rIns="0" bIns="0" anchor="t" anchorCtr="0">
            <a:spAutoFit/>
          </a:bodyPr>
          <a:lstStyle/>
          <a:p>
            <a:pPr marL="0" marR="0" lvl="0" indent="0" algn="l" rtl="0">
              <a:lnSpc>
                <a:spcPct val="168061"/>
              </a:lnSpc>
              <a:spcBef>
                <a:spcPts val="0"/>
              </a:spcBef>
              <a:spcAft>
                <a:spcPts val="0"/>
              </a:spcAft>
              <a:buNone/>
            </a:pPr>
            <a:r>
              <a:rPr lang="en" sz="1300" b="1" i="0" u="none" strike="noStrike" cap="none">
                <a:solidFill>
                  <a:srgbClr val="434345"/>
                </a:solidFill>
                <a:latin typeface="Open Sans"/>
                <a:ea typeface="Open Sans"/>
                <a:cs typeface="Open Sans"/>
                <a:sym typeface="Open Sans"/>
              </a:rPr>
              <a:t>FRIEND: I guess, Mr. Clark.</a:t>
            </a:r>
            <a:endParaRPr sz="700"/>
          </a:p>
        </p:txBody>
      </p:sp>
      <p:sp>
        <p:nvSpPr>
          <p:cNvPr id="323" name="Google Shape;323;p40"/>
          <p:cNvSpPr/>
          <p:nvPr/>
        </p:nvSpPr>
        <p:spPr>
          <a:xfrm>
            <a:off x="165840" y="4240459"/>
            <a:ext cx="5047486" cy="683635"/>
          </a:xfrm>
          <a:custGeom>
            <a:avLst/>
            <a:gdLst/>
            <a:ahLst/>
            <a:cxnLst/>
            <a:rect l="l" t="t" r="r" b="b"/>
            <a:pathLst>
              <a:path w="10094972" h="1367270" extrusionOk="0">
                <a:moveTo>
                  <a:pt x="0" y="0"/>
                </a:moveTo>
                <a:lnTo>
                  <a:pt x="10094972" y="0"/>
                </a:lnTo>
                <a:lnTo>
                  <a:pt x="10094972" y="1367270"/>
                </a:lnTo>
                <a:lnTo>
                  <a:pt x="0" y="1367270"/>
                </a:lnTo>
                <a:lnTo>
                  <a:pt x="0" y="0"/>
                </a:lnTo>
                <a:close/>
              </a:path>
            </a:pathLst>
          </a:custGeom>
          <a:blipFill rotWithShape="1">
            <a:blip r:embed="rId3">
              <a:alphaModFix/>
            </a:blip>
            <a:stretch>
              <a:fillRect l="-6590" t="-30408" r="-26068" b="-173219"/>
            </a:stretch>
          </a:blipFill>
          <a:ln>
            <a:noFill/>
          </a:ln>
        </p:spPr>
        <p:txBody>
          <a:bodyPr/>
          <a:lstStyle/>
          <a:p>
            <a:endParaRPr lang="en-US"/>
          </a:p>
        </p:txBody>
      </p:sp>
      <p:sp>
        <p:nvSpPr>
          <p:cNvPr id="324" name="Google Shape;324;p40"/>
          <p:cNvSpPr txBox="1"/>
          <p:nvPr/>
        </p:nvSpPr>
        <p:spPr>
          <a:xfrm>
            <a:off x="225953" y="4371272"/>
            <a:ext cx="4572000" cy="276101"/>
          </a:xfrm>
          <a:prstGeom prst="rect">
            <a:avLst/>
          </a:prstGeom>
          <a:noFill/>
          <a:ln>
            <a:noFill/>
          </a:ln>
        </p:spPr>
        <p:txBody>
          <a:bodyPr spcFirstLastPara="1" wrap="square" lIns="0" tIns="0" rIns="0" bIns="0" anchor="t" anchorCtr="0">
            <a:spAutoFit/>
          </a:bodyPr>
          <a:lstStyle/>
          <a:p>
            <a:pPr marL="0" marR="0" lvl="0" indent="0" algn="l" rtl="0">
              <a:lnSpc>
                <a:spcPct val="137985"/>
              </a:lnSpc>
              <a:spcBef>
                <a:spcPts val="0"/>
              </a:spcBef>
              <a:spcAft>
                <a:spcPts val="0"/>
              </a:spcAft>
              <a:buNone/>
            </a:pPr>
            <a:r>
              <a:rPr lang="en" sz="1300" b="1" i="0" u="none" strike="noStrike" cap="none" dirty="0">
                <a:solidFill>
                  <a:srgbClr val="FFFFFF"/>
                </a:solidFill>
                <a:latin typeface="Open Sans"/>
                <a:ea typeface="Open Sans"/>
                <a:cs typeface="Open Sans"/>
                <a:sym typeface="Open Sans"/>
              </a:rPr>
              <a:t>SAM: I think he’s a great choice. Will you go talk to him?</a:t>
            </a:r>
            <a:endParaRPr sz="1300" b="1" i="0" u="none" strike="noStrike" cap="none" dirty="0">
              <a:solidFill>
                <a:srgbClr val="FFFFFF"/>
              </a:solidFill>
              <a:latin typeface="Open Sans"/>
              <a:ea typeface="Open Sans"/>
              <a:cs typeface="Open Sans"/>
              <a:sym typeface="Open Sans"/>
            </a:endParaRPr>
          </a:p>
        </p:txBody>
      </p:sp>
      <p:sp>
        <p:nvSpPr>
          <p:cNvPr id="325" name="Google Shape;325;p40"/>
          <p:cNvSpPr/>
          <p:nvPr/>
        </p:nvSpPr>
        <p:spPr>
          <a:xfrm>
            <a:off x="6198811" y="4395084"/>
            <a:ext cx="2713142" cy="529010"/>
          </a:xfrm>
          <a:custGeom>
            <a:avLst/>
            <a:gdLst/>
            <a:ahLst/>
            <a:cxnLst/>
            <a:rect l="l" t="t" r="r" b="b"/>
            <a:pathLst>
              <a:path w="5426284" h="1058019" extrusionOk="0">
                <a:moveTo>
                  <a:pt x="0" y="0"/>
                </a:moveTo>
                <a:lnTo>
                  <a:pt x="5426284" y="0"/>
                </a:lnTo>
                <a:lnTo>
                  <a:pt x="5426284" y="1058019"/>
                </a:lnTo>
                <a:lnTo>
                  <a:pt x="0" y="1058019"/>
                </a:lnTo>
                <a:lnTo>
                  <a:pt x="0" y="0"/>
                </a:lnTo>
                <a:close/>
              </a:path>
            </a:pathLst>
          </a:custGeom>
          <a:blipFill rotWithShape="1">
            <a:blip r:embed="rId4">
              <a:alphaModFix/>
            </a:blip>
            <a:stretch>
              <a:fillRect l="-30874" t="-55698" r="-57488" b="-143773"/>
            </a:stretch>
          </a:blipFill>
          <a:ln>
            <a:noFill/>
          </a:ln>
        </p:spPr>
        <p:txBody>
          <a:bodyPr/>
          <a:lstStyle/>
          <a:p>
            <a:endParaRPr lang="en-US"/>
          </a:p>
        </p:txBody>
      </p:sp>
      <p:sp>
        <p:nvSpPr>
          <p:cNvPr id="326" name="Google Shape;326;p40"/>
          <p:cNvSpPr txBox="1"/>
          <p:nvPr/>
        </p:nvSpPr>
        <p:spPr>
          <a:xfrm>
            <a:off x="6198811" y="4433731"/>
            <a:ext cx="2853000" cy="2300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300" b="1" i="0" u="none" strike="noStrike" cap="none" dirty="0">
                <a:solidFill>
                  <a:srgbClr val="434345"/>
                </a:solidFill>
                <a:latin typeface="Open Sans"/>
                <a:ea typeface="Open Sans"/>
                <a:cs typeface="Open Sans"/>
                <a:sym typeface="Open Sans"/>
              </a:rPr>
              <a:t>FRIEND: Uh, sure. </a:t>
            </a:r>
            <a:endParaRPr sz="700" dirty="0"/>
          </a:p>
        </p:txBody>
      </p:sp>
      <p:sp>
        <p:nvSpPr>
          <p:cNvPr id="327" name="Google Shape;327;p40"/>
          <p:cNvSpPr/>
          <p:nvPr/>
        </p:nvSpPr>
        <p:spPr>
          <a:xfrm>
            <a:off x="5385765" y="767191"/>
            <a:ext cx="704508" cy="213114"/>
          </a:xfrm>
          <a:custGeom>
            <a:avLst/>
            <a:gdLst/>
            <a:ahLst/>
            <a:cxnLst/>
            <a:rect l="l" t="t" r="r" b="b"/>
            <a:pathLst>
              <a:path w="1409017" h="426228" extrusionOk="0">
                <a:moveTo>
                  <a:pt x="0" y="0"/>
                </a:moveTo>
                <a:lnTo>
                  <a:pt x="1409017" y="0"/>
                </a:lnTo>
                <a:lnTo>
                  <a:pt x="1409017" y="426228"/>
                </a:lnTo>
                <a:lnTo>
                  <a:pt x="0" y="426228"/>
                </a:lnTo>
                <a:lnTo>
                  <a:pt x="0" y="0"/>
                </a:lnTo>
                <a:close/>
              </a:path>
            </a:pathLst>
          </a:custGeom>
          <a:blipFill rotWithShape="1">
            <a:blip r:embed="rId5">
              <a:alphaModFix/>
            </a:blip>
            <a:stretch>
              <a:fillRect/>
            </a:stretch>
          </a:blipFill>
          <a:ln>
            <a:noFill/>
          </a:ln>
        </p:spPr>
        <p:txBody>
          <a:bodyPr/>
          <a:lstStyle/>
          <a:p>
            <a:endParaRPr lang="en-US"/>
          </a:p>
        </p:txBody>
      </p:sp>
      <p:sp>
        <p:nvSpPr>
          <p:cNvPr id="328" name="Google Shape;328;p40"/>
          <p:cNvSpPr/>
          <p:nvPr/>
        </p:nvSpPr>
        <p:spPr>
          <a:xfrm>
            <a:off x="5259688" y="2687607"/>
            <a:ext cx="704508" cy="213114"/>
          </a:xfrm>
          <a:custGeom>
            <a:avLst/>
            <a:gdLst/>
            <a:ahLst/>
            <a:cxnLst/>
            <a:rect l="l" t="t" r="r" b="b"/>
            <a:pathLst>
              <a:path w="1409017" h="426228" extrusionOk="0">
                <a:moveTo>
                  <a:pt x="0" y="0"/>
                </a:moveTo>
                <a:lnTo>
                  <a:pt x="1409017" y="0"/>
                </a:lnTo>
                <a:lnTo>
                  <a:pt x="1409017" y="426228"/>
                </a:lnTo>
                <a:lnTo>
                  <a:pt x="0" y="426228"/>
                </a:lnTo>
                <a:lnTo>
                  <a:pt x="0" y="0"/>
                </a:lnTo>
                <a:close/>
              </a:path>
            </a:pathLst>
          </a:custGeom>
          <a:blipFill rotWithShape="1">
            <a:blip r:embed="rId5">
              <a:alphaModFix/>
            </a:blip>
            <a:stretch>
              <a:fillRect/>
            </a:stretch>
          </a:blipFill>
          <a:ln>
            <a:noFill/>
          </a:ln>
        </p:spPr>
        <p:txBody>
          <a:bodyPr/>
          <a:lstStyle/>
          <a:p>
            <a:endParaRPr lang="en-US"/>
          </a:p>
        </p:txBody>
      </p:sp>
      <p:sp>
        <p:nvSpPr>
          <p:cNvPr id="329" name="Google Shape;329;p40"/>
          <p:cNvSpPr/>
          <p:nvPr/>
        </p:nvSpPr>
        <p:spPr>
          <a:xfrm>
            <a:off x="5385765" y="1832883"/>
            <a:ext cx="704508" cy="213114"/>
          </a:xfrm>
          <a:custGeom>
            <a:avLst/>
            <a:gdLst/>
            <a:ahLst/>
            <a:cxnLst/>
            <a:rect l="l" t="t" r="r" b="b"/>
            <a:pathLst>
              <a:path w="1409017" h="426228" extrusionOk="0">
                <a:moveTo>
                  <a:pt x="0" y="0"/>
                </a:moveTo>
                <a:lnTo>
                  <a:pt x="1409017" y="0"/>
                </a:lnTo>
                <a:lnTo>
                  <a:pt x="1409017" y="426228"/>
                </a:lnTo>
                <a:lnTo>
                  <a:pt x="0" y="426228"/>
                </a:lnTo>
                <a:lnTo>
                  <a:pt x="0" y="0"/>
                </a:lnTo>
                <a:close/>
              </a:path>
            </a:pathLst>
          </a:custGeom>
          <a:blipFill rotWithShape="1">
            <a:blip r:embed="rId5">
              <a:alphaModFix/>
            </a:blip>
            <a:stretch>
              <a:fillRect/>
            </a:stretch>
          </a:blipFill>
          <a:ln>
            <a:noFill/>
          </a:ln>
        </p:spPr>
        <p:txBody>
          <a:bodyPr/>
          <a:lstStyle/>
          <a:p>
            <a:endParaRPr lang="en-US"/>
          </a:p>
        </p:txBody>
      </p:sp>
      <p:sp>
        <p:nvSpPr>
          <p:cNvPr id="330" name="Google Shape;330;p40"/>
          <p:cNvSpPr/>
          <p:nvPr/>
        </p:nvSpPr>
        <p:spPr>
          <a:xfrm>
            <a:off x="5385765" y="3507400"/>
            <a:ext cx="704508" cy="213114"/>
          </a:xfrm>
          <a:custGeom>
            <a:avLst/>
            <a:gdLst/>
            <a:ahLst/>
            <a:cxnLst/>
            <a:rect l="l" t="t" r="r" b="b"/>
            <a:pathLst>
              <a:path w="1409017" h="426228" extrusionOk="0">
                <a:moveTo>
                  <a:pt x="0" y="0"/>
                </a:moveTo>
                <a:lnTo>
                  <a:pt x="1409017" y="0"/>
                </a:lnTo>
                <a:lnTo>
                  <a:pt x="1409017" y="426227"/>
                </a:lnTo>
                <a:lnTo>
                  <a:pt x="0" y="426227"/>
                </a:lnTo>
                <a:lnTo>
                  <a:pt x="0" y="0"/>
                </a:lnTo>
                <a:close/>
              </a:path>
            </a:pathLst>
          </a:custGeom>
          <a:blipFill rotWithShape="1">
            <a:blip r:embed="rId5">
              <a:alphaModFix/>
            </a:blip>
            <a:stretch>
              <a:fillRect/>
            </a:stretch>
          </a:blipFill>
          <a:ln>
            <a:noFill/>
          </a:ln>
        </p:spPr>
        <p:txBody>
          <a:bodyPr/>
          <a:lstStyle/>
          <a:p>
            <a:endParaRPr lang="en-US"/>
          </a:p>
        </p:txBody>
      </p:sp>
      <p:sp>
        <p:nvSpPr>
          <p:cNvPr id="331" name="Google Shape;331;p40"/>
          <p:cNvSpPr/>
          <p:nvPr/>
        </p:nvSpPr>
        <p:spPr>
          <a:xfrm>
            <a:off x="5385765" y="4475719"/>
            <a:ext cx="704508" cy="213114"/>
          </a:xfrm>
          <a:custGeom>
            <a:avLst/>
            <a:gdLst/>
            <a:ahLst/>
            <a:cxnLst/>
            <a:rect l="l" t="t" r="r" b="b"/>
            <a:pathLst>
              <a:path w="1409017" h="426228" extrusionOk="0">
                <a:moveTo>
                  <a:pt x="0" y="0"/>
                </a:moveTo>
                <a:lnTo>
                  <a:pt x="1409017" y="0"/>
                </a:lnTo>
                <a:lnTo>
                  <a:pt x="1409017" y="426228"/>
                </a:lnTo>
                <a:lnTo>
                  <a:pt x="0" y="426228"/>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35"/>
        <p:cNvGrpSpPr/>
        <p:nvPr/>
      </p:nvGrpSpPr>
      <p:grpSpPr>
        <a:xfrm>
          <a:off x="0" y="0"/>
          <a:ext cx="0" cy="0"/>
          <a:chOff x="0" y="0"/>
          <a:chExt cx="0" cy="0"/>
        </a:xfrm>
      </p:grpSpPr>
      <p:sp>
        <p:nvSpPr>
          <p:cNvPr id="336" name="Google Shape;336;p41"/>
          <p:cNvSpPr/>
          <p:nvPr/>
        </p:nvSpPr>
        <p:spPr>
          <a:xfrm>
            <a:off x="3223623" y="2449752"/>
            <a:ext cx="2696754" cy="802364"/>
          </a:xfrm>
          <a:custGeom>
            <a:avLst/>
            <a:gdLst/>
            <a:ahLst/>
            <a:cxnLst/>
            <a:rect l="l" t="t" r="r" b="b"/>
            <a:pathLst>
              <a:path w="5393508" h="1604728" extrusionOk="0">
                <a:moveTo>
                  <a:pt x="0" y="0"/>
                </a:moveTo>
                <a:lnTo>
                  <a:pt x="5393508" y="0"/>
                </a:lnTo>
                <a:lnTo>
                  <a:pt x="5393508" y="1604728"/>
                </a:lnTo>
                <a:lnTo>
                  <a:pt x="0" y="1604728"/>
                </a:lnTo>
                <a:lnTo>
                  <a:pt x="0" y="0"/>
                </a:lnTo>
                <a:close/>
              </a:path>
            </a:pathLst>
          </a:custGeom>
          <a:blipFill rotWithShape="1">
            <a:blip r:embed="rId3">
              <a:alphaModFix/>
            </a:blip>
            <a:stretch>
              <a:fillRect/>
            </a:stretch>
          </a:blipFill>
          <a:ln>
            <a:noFill/>
          </a:ln>
        </p:spPr>
        <p:txBody>
          <a:bodyPr/>
          <a:lstStyle/>
          <a:p>
            <a:endParaRPr lang="en-US"/>
          </a:p>
        </p:txBody>
      </p:sp>
      <p:sp>
        <p:nvSpPr>
          <p:cNvPr id="337" name="Google Shape;337;p41"/>
          <p:cNvSpPr txBox="1"/>
          <p:nvPr/>
        </p:nvSpPr>
        <p:spPr>
          <a:xfrm>
            <a:off x="1768283" y="573966"/>
            <a:ext cx="5510400" cy="2572435"/>
          </a:xfrm>
          <a:prstGeom prst="rect">
            <a:avLst/>
          </a:prstGeom>
          <a:noFill/>
          <a:ln>
            <a:noFill/>
          </a:ln>
        </p:spPr>
        <p:txBody>
          <a:bodyPr spcFirstLastPara="1" wrap="square" lIns="0" tIns="0" rIns="0" bIns="0" anchor="t" anchorCtr="0">
            <a:spAutoFit/>
          </a:bodyPr>
          <a:lstStyle/>
          <a:p>
            <a:pPr marL="0" marR="0" lvl="0" indent="0" algn="ctr" rtl="0">
              <a:lnSpc>
                <a:spcPct val="198989"/>
              </a:lnSpc>
              <a:spcBef>
                <a:spcPts val="0"/>
              </a:spcBef>
              <a:spcAft>
                <a:spcPts val="0"/>
              </a:spcAft>
              <a:buNone/>
            </a:pPr>
            <a:r>
              <a:rPr lang="en" sz="2800" b="0" i="0" u="none" strike="noStrike" cap="none" dirty="0">
                <a:solidFill>
                  <a:srgbClr val="FEFEFE"/>
                </a:solidFill>
                <a:latin typeface="Open Sans"/>
                <a:ea typeface="Open Sans"/>
                <a:cs typeface="Open Sans"/>
                <a:sym typeface="Open Sans"/>
              </a:rPr>
              <a:t>If your friend is hurting themselves ... tell an adult</a:t>
            </a:r>
            <a:r>
              <a:rPr lang="en" sz="2800" b="1" i="0" u="none" strike="noStrike" cap="none" dirty="0">
                <a:solidFill>
                  <a:srgbClr val="434345"/>
                </a:solidFill>
                <a:latin typeface="Open Sans"/>
                <a:ea typeface="Open Sans"/>
                <a:cs typeface="Open Sans"/>
                <a:sym typeface="Open Sans"/>
              </a:rPr>
              <a:t> </a:t>
            </a:r>
            <a:r>
              <a:rPr lang="en" sz="2800" b="1" i="0" u="none" strike="noStrike" cap="none" dirty="0">
                <a:solidFill>
                  <a:srgbClr val="FEFEFE"/>
                </a:solidFill>
                <a:latin typeface="Open Sans"/>
                <a:ea typeface="Open Sans"/>
                <a:cs typeface="Open Sans"/>
                <a:sym typeface="Open Sans"/>
              </a:rPr>
              <a:t>IMMEDIATELY</a:t>
            </a:r>
            <a:endParaRPr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41"/>
        <p:cNvGrpSpPr/>
        <p:nvPr/>
      </p:nvGrpSpPr>
      <p:grpSpPr>
        <a:xfrm>
          <a:off x="0" y="0"/>
          <a:ext cx="0" cy="0"/>
          <a:chOff x="0" y="0"/>
          <a:chExt cx="0" cy="0"/>
        </a:xfrm>
      </p:grpSpPr>
      <p:grpSp>
        <p:nvGrpSpPr>
          <p:cNvPr id="342" name="Google Shape;342;p42"/>
          <p:cNvGrpSpPr/>
          <p:nvPr/>
        </p:nvGrpSpPr>
        <p:grpSpPr>
          <a:xfrm>
            <a:off x="2766475" y="1918500"/>
            <a:ext cx="3067531" cy="3055802"/>
            <a:chOff x="-1630225" y="2956099"/>
            <a:chExt cx="6135063" cy="6111603"/>
          </a:xfrm>
        </p:grpSpPr>
        <p:sp>
          <p:nvSpPr>
            <p:cNvPr id="343" name="Google Shape;343;p42"/>
            <p:cNvSpPr/>
            <p:nvPr/>
          </p:nvSpPr>
          <p:spPr>
            <a:xfrm>
              <a:off x="-1630225" y="2956099"/>
              <a:ext cx="6111603" cy="6111603"/>
            </a:xfrm>
            <a:custGeom>
              <a:avLst/>
              <a:gdLst/>
              <a:ahLst/>
              <a:cxnLst/>
              <a:rect l="l" t="t" r="r" b="b"/>
              <a:pathLst>
                <a:path w="6111603" h="6111603" extrusionOk="0">
                  <a:moveTo>
                    <a:pt x="0" y="0"/>
                  </a:moveTo>
                  <a:lnTo>
                    <a:pt x="6111603" y="0"/>
                  </a:lnTo>
                  <a:lnTo>
                    <a:pt x="6111603" y="6111603"/>
                  </a:lnTo>
                  <a:lnTo>
                    <a:pt x="0" y="6111603"/>
                  </a:lnTo>
                  <a:lnTo>
                    <a:pt x="0" y="0"/>
                  </a:lnTo>
                  <a:close/>
                </a:path>
              </a:pathLst>
            </a:custGeom>
            <a:blipFill rotWithShape="1">
              <a:blip r:embed="rId3">
                <a:alphaModFix/>
              </a:blip>
              <a:stretch>
                <a:fillRect/>
              </a:stretch>
            </a:blipFill>
            <a:ln>
              <a:noFill/>
            </a:ln>
          </p:spPr>
          <p:txBody>
            <a:bodyPr/>
            <a:lstStyle/>
            <a:p>
              <a:endParaRPr lang="en-US"/>
            </a:p>
          </p:txBody>
        </p:sp>
        <p:sp>
          <p:nvSpPr>
            <p:cNvPr id="344" name="Google Shape;344;p42"/>
            <p:cNvSpPr txBox="1"/>
            <p:nvPr/>
          </p:nvSpPr>
          <p:spPr>
            <a:xfrm>
              <a:off x="-1469962" y="3240950"/>
              <a:ext cx="5974800" cy="5419800"/>
            </a:xfrm>
            <a:prstGeom prst="rect">
              <a:avLst/>
            </a:prstGeom>
            <a:noFill/>
            <a:ln>
              <a:noFill/>
            </a:ln>
          </p:spPr>
          <p:txBody>
            <a:bodyPr spcFirstLastPara="1" wrap="square" lIns="0" tIns="0" rIns="0" bIns="0" anchor="t" anchorCtr="0">
              <a:spAutoFit/>
            </a:bodyPr>
            <a:lstStyle/>
            <a:p>
              <a:pPr marL="457200" marR="0" lvl="0" indent="0" algn="l" rtl="0">
                <a:lnSpc>
                  <a:spcPct val="115000"/>
                </a:lnSpc>
                <a:spcBef>
                  <a:spcPts val="0"/>
                </a:spcBef>
                <a:spcAft>
                  <a:spcPts val="0"/>
                </a:spcAft>
                <a:buNone/>
              </a:pPr>
              <a:r>
                <a:rPr lang="en" sz="2100" b="1">
                  <a:solidFill>
                    <a:srgbClr val="434345"/>
                  </a:solidFill>
                  <a:latin typeface="Open Sans"/>
                  <a:ea typeface="Open Sans"/>
                  <a:cs typeface="Open Sans"/>
                  <a:sym typeface="Open Sans"/>
                </a:rPr>
                <a:t>Ideas of trusted adults:</a:t>
              </a:r>
              <a:endParaRPr sz="21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Parent/Guardian</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Aunt/Uncle/Grandparent</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School Counselor</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Coach</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Teacher</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Religious Leader</a:t>
              </a:r>
              <a:endParaRPr sz="1500" b="1">
                <a:solidFill>
                  <a:srgbClr val="434345"/>
                </a:solidFill>
                <a:latin typeface="Open Sans"/>
                <a:ea typeface="Open Sans"/>
                <a:cs typeface="Open Sans"/>
                <a:sym typeface="Open Sans"/>
              </a:endParaRPr>
            </a:p>
            <a:p>
              <a:pPr marL="457200" marR="0" lvl="0" indent="0" algn="l" rtl="0">
                <a:lnSpc>
                  <a:spcPct val="115000"/>
                </a:lnSpc>
                <a:spcBef>
                  <a:spcPts val="0"/>
                </a:spcBef>
                <a:spcAft>
                  <a:spcPts val="0"/>
                </a:spcAft>
                <a:buNone/>
              </a:pPr>
              <a:r>
                <a:rPr lang="en" sz="1500" b="1">
                  <a:solidFill>
                    <a:srgbClr val="434345"/>
                  </a:solidFill>
                  <a:latin typeface="Open Sans"/>
                  <a:ea typeface="Open Sans"/>
                  <a:cs typeface="Open Sans"/>
                  <a:sym typeface="Open Sans"/>
                </a:rPr>
                <a:t>Therapist</a:t>
              </a:r>
              <a:endParaRPr sz="1500" b="1">
                <a:solidFill>
                  <a:srgbClr val="434345"/>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700">
                <a:latin typeface="Open Sans"/>
                <a:ea typeface="Open Sans"/>
                <a:cs typeface="Open Sans"/>
                <a:sym typeface="Open Sans"/>
              </a:endParaRPr>
            </a:p>
          </p:txBody>
        </p:sp>
      </p:grpSp>
      <p:pic>
        <p:nvPicPr>
          <p:cNvPr id="345" name="Google Shape;345;p42"/>
          <p:cNvPicPr preferRelativeResize="0"/>
          <p:nvPr/>
        </p:nvPicPr>
        <p:blipFill>
          <a:blip r:embed="rId4">
            <a:alphaModFix/>
          </a:blip>
          <a:stretch>
            <a:fillRect/>
          </a:stretch>
        </p:blipFill>
        <p:spPr>
          <a:xfrm>
            <a:off x="6316900" y="167529"/>
            <a:ext cx="1924646" cy="4808451"/>
          </a:xfrm>
          <a:prstGeom prst="rect">
            <a:avLst/>
          </a:prstGeom>
          <a:noFill/>
          <a:ln>
            <a:noFill/>
          </a:ln>
        </p:spPr>
      </p:pic>
      <p:pic>
        <p:nvPicPr>
          <p:cNvPr id="346" name="Google Shape;346;p42"/>
          <p:cNvPicPr preferRelativeResize="0"/>
          <p:nvPr/>
        </p:nvPicPr>
        <p:blipFill>
          <a:blip r:embed="rId5">
            <a:alphaModFix/>
          </a:blip>
          <a:stretch>
            <a:fillRect/>
          </a:stretch>
        </p:blipFill>
        <p:spPr>
          <a:xfrm>
            <a:off x="550806" y="197400"/>
            <a:ext cx="1979950" cy="4808450"/>
          </a:xfrm>
          <a:prstGeom prst="rect">
            <a:avLst/>
          </a:prstGeom>
          <a:noFill/>
          <a:ln>
            <a:noFill/>
          </a:ln>
        </p:spPr>
      </p:pic>
      <p:sp>
        <p:nvSpPr>
          <p:cNvPr id="347" name="Google Shape;347;p42"/>
          <p:cNvSpPr/>
          <p:nvPr/>
        </p:nvSpPr>
        <p:spPr>
          <a:xfrm>
            <a:off x="88329" y="4082613"/>
            <a:ext cx="1362150" cy="582010"/>
          </a:xfrm>
          <a:custGeom>
            <a:avLst/>
            <a:gdLst/>
            <a:ahLst/>
            <a:cxnLst/>
            <a:rect l="l" t="t" r="r" b="b"/>
            <a:pathLst>
              <a:path w="2724300" h="1164019" extrusionOk="0">
                <a:moveTo>
                  <a:pt x="0" y="0"/>
                </a:moveTo>
                <a:lnTo>
                  <a:pt x="2724300" y="0"/>
                </a:lnTo>
                <a:lnTo>
                  <a:pt x="2724300" y="1164019"/>
                </a:lnTo>
                <a:lnTo>
                  <a:pt x="0" y="1164019"/>
                </a:lnTo>
                <a:lnTo>
                  <a:pt x="0" y="0"/>
                </a:lnTo>
                <a:close/>
              </a:path>
            </a:pathLst>
          </a:custGeom>
          <a:blipFill rotWithShape="1">
            <a:blip r:embed="rId6">
              <a:alphaModFix/>
            </a:blip>
            <a:stretch>
              <a:fillRect/>
            </a:stretch>
          </a:blipFill>
          <a:ln>
            <a:noFill/>
          </a:ln>
        </p:spPr>
        <p:txBody>
          <a:bodyPr/>
          <a:lstStyle/>
          <a:p>
            <a:endParaRPr lang="en-US"/>
          </a:p>
        </p:txBody>
      </p:sp>
      <p:grpSp>
        <p:nvGrpSpPr>
          <p:cNvPr id="348" name="Google Shape;348;p42"/>
          <p:cNvGrpSpPr/>
          <p:nvPr/>
        </p:nvGrpSpPr>
        <p:grpSpPr>
          <a:xfrm>
            <a:off x="2627676" y="296085"/>
            <a:ext cx="3609850" cy="609619"/>
            <a:chOff x="446463" y="1373800"/>
            <a:chExt cx="8251085" cy="609619"/>
          </a:xfrm>
        </p:grpSpPr>
        <p:sp>
          <p:nvSpPr>
            <p:cNvPr id="349" name="Google Shape;349;p42"/>
            <p:cNvSpPr/>
            <p:nvPr/>
          </p:nvSpPr>
          <p:spPr>
            <a:xfrm>
              <a:off x="446463" y="1373800"/>
              <a:ext cx="8251085" cy="609619"/>
            </a:xfrm>
            <a:custGeom>
              <a:avLst/>
              <a:gdLst/>
              <a:ahLst/>
              <a:cxnLst/>
              <a:rect l="l" t="t" r="r" b="b"/>
              <a:pathLst>
                <a:path w="13045194" h="3086676" extrusionOk="0">
                  <a:moveTo>
                    <a:pt x="0" y="0"/>
                  </a:moveTo>
                  <a:lnTo>
                    <a:pt x="13045194" y="0"/>
                  </a:lnTo>
                  <a:lnTo>
                    <a:pt x="13045194" y="3086676"/>
                  </a:lnTo>
                  <a:lnTo>
                    <a:pt x="0" y="3086676"/>
                  </a:lnTo>
                  <a:lnTo>
                    <a:pt x="0" y="0"/>
                  </a:lnTo>
                  <a:close/>
                </a:path>
              </a:pathLst>
            </a:custGeom>
            <a:solidFill>
              <a:srgbClr val="FF585F"/>
            </a:solidFill>
            <a:ln>
              <a:noFill/>
            </a:ln>
          </p:spPr>
          <p:txBody>
            <a:bodyPr/>
            <a:lstStyle/>
            <a:p>
              <a:endParaRPr lang="en-US"/>
            </a:p>
          </p:txBody>
        </p:sp>
        <p:sp>
          <p:nvSpPr>
            <p:cNvPr id="350" name="Google Shape;350;p42"/>
            <p:cNvSpPr txBox="1"/>
            <p:nvPr/>
          </p:nvSpPr>
          <p:spPr>
            <a:xfrm>
              <a:off x="588450" y="1493950"/>
              <a:ext cx="7967100" cy="36930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Clr>
                  <a:srgbClr val="000000"/>
                </a:buClr>
                <a:buSzPts val="4999"/>
                <a:buFont typeface="Arial"/>
                <a:buNone/>
              </a:pPr>
              <a:r>
                <a:rPr lang="en" sz="2399" b="1">
                  <a:solidFill>
                    <a:srgbClr val="FEFEFE"/>
                  </a:solidFill>
                  <a:latin typeface="Open Sans"/>
                  <a:ea typeface="Open Sans"/>
                  <a:cs typeface="Open Sans"/>
                  <a:sym typeface="Open Sans"/>
                </a:rPr>
                <a:t>Student Bookmarks</a:t>
              </a:r>
              <a:endParaRPr sz="1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54"/>
        <p:cNvGrpSpPr/>
        <p:nvPr/>
      </p:nvGrpSpPr>
      <p:grpSpPr>
        <a:xfrm>
          <a:off x="0" y="0"/>
          <a:ext cx="0" cy="0"/>
          <a:chOff x="0" y="0"/>
          <a:chExt cx="0" cy="0"/>
        </a:xfrm>
      </p:grpSpPr>
      <p:sp>
        <p:nvSpPr>
          <p:cNvPr id="355" name="Google Shape;355;p43"/>
          <p:cNvSpPr/>
          <p:nvPr/>
        </p:nvSpPr>
        <p:spPr>
          <a:xfrm>
            <a:off x="2743200" y="2951676"/>
            <a:ext cx="3657600" cy="2015005"/>
          </a:xfrm>
          <a:custGeom>
            <a:avLst/>
            <a:gdLst/>
            <a:ahLst/>
            <a:cxnLst/>
            <a:rect l="l" t="t" r="r" b="b"/>
            <a:pathLst>
              <a:path w="7315200" h="4030010" extrusionOk="0">
                <a:moveTo>
                  <a:pt x="0" y="0"/>
                </a:moveTo>
                <a:lnTo>
                  <a:pt x="7315200" y="0"/>
                </a:lnTo>
                <a:lnTo>
                  <a:pt x="7315200" y="4030010"/>
                </a:lnTo>
                <a:lnTo>
                  <a:pt x="0" y="4030010"/>
                </a:lnTo>
                <a:lnTo>
                  <a:pt x="0" y="0"/>
                </a:lnTo>
                <a:close/>
              </a:path>
            </a:pathLst>
          </a:custGeom>
          <a:blipFill rotWithShape="1">
            <a:blip r:embed="rId3">
              <a:alphaModFix/>
            </a:blip>
            <a:stretch>
              <a:fillRect/>
            </a:stretch>
          </a:blipFill>
          <a:ln>
            <a:noFill/>
          </a:ln>
        </p:spPr>
        <p:txBody>
          <a:bodyPr/>
          <a:lstStyle/>
          <a:p>
            <a:endParaRPr lang="en-US"/>
          </a:p>
        </p:txBody>
      </p:sp>
      <p:sp>
        <p:nvSpPr>
          <p:cNvPr id="356" name="Google Shape;356;p43"/>
          <p:cNvSpPr txBox="1"/>
          <p:nvPr/>
        </p:nvSpPr>
        <p:spPr>
          <a:xfrm>
            <a:off x="5364434" y="1253521"/>
            <a:ext cx="2458200" cy="323100"/>
          </a:xfrm>
          <a:prstGeom prst="rect">
            <a:avLst/>
          </a:prstGeom>
          <a:noFill/>
          <a:ln>
            <a:noFill/>
          </a:ln>
        </p:spPr>
        <p:txBody>
          <a:bodyPr spcFirstLastPara="1" wrap="square" lIns="0" tIns="0" rIns="0" bIns="0" anchor="t" anchorCtr="0">
            <a:spAutoFit/>
          </a:bodyPr>
          <a:lstStyle/>
          <a:p>
            <a:pPr marL="0" marR="0" lvl="0" indent="0" algn="l" rtl="0">
              <a:lnSpc>
                <a:spcPct val="168000"/>
              </a:lnSpc>
              <a:spcBef>
                <a:spcPts val="0"/>
              </a:spcBef>
              <a:spcAft>
                <a:spcPts val="0"/>
              </a:spcAft>
              <a:buNone/>
            </a:pPr>
            <a:r>
              <a:rPr lang="en" sz="2100" b="1" i="0" u="none" strike="noStrike" cap="none">
                <a:solidFill>
                  <a:srgbClr val="FED100"/>
                </a:solidFill>
                <a:latin typeface="Open Sans"/>
                <a:ea typeface="Open Sans"/>
                <a:cs typeface="Open Sans"/>
                <a:sym typeface="Open Sans"/>
              </a:rPr>
              <a:t>Coping Strategies</a:t>
            </a:r>
            <a:endParaRPr sz="700"/>
          </a:p>
        </p:txBody>
      </p:sp>
      <p:sp>
        <p:nvSpPr>
          <p:cNvPr id="357" name="Google Shape;357;p43"/>
          <p:cNvSpPr txBox="1"/>
          <p:nvPr/>
        </p:nvSpPr>
        <p:spPr>
          <a:xfrm>
            <a:off x="812611" y="1253521"/>
            <a:ext cx="4230900" cy="323100"/>
          </a:xfrm>
          <a:prstGeom prst="rect">
            <a:avLst/>
          </a:prstGeom>
          <a:noFill/>
          <a:ln>
            <a:noFill/>
          </a:ln>
        </p:spPr>
        <p:txBody>
          <a:bodyPr spcFirstLastPara="1" wrap="square" lIns="0" tIns="0" rIns="0" bIns="0" anchor="t" anchorCtr="0">
            <a:spAutoFit/>
          </a:bodyPr>
          <a:lstStyle/>
          <a:p>
            <a:pPr marL="0" marR="0" lvl="0" indent="0" algn="l" rtl="0">
              <a:lnSpc>
                <a:spcPct val="168000"/>
              </a:lnSpc>
              <a:spcBef>
                <a:spcPts val="0"/>
              </a:spcBef>
              <a:spcAft>
                <a:spcPts val="0"/>
              </a:spcAft>
              <a:buNone/>
            </a:pPr>
            <a:r>
              <a:rPr lang="en" sz="2100" b="1" i="0" u="none" strike="noStrike" cap="none">
                <a:solidFill>
                  <a:srgbClr val="FED100"/>
                </a:solidFill>
                <a:latin typeface="Open Sans"/>
                <a:ea typeface="Open Sans"/>
                <a:cs typeface="Open Sans"/>
                <a:sym typeface="Open Sans"/>
              </a:rPr>
              <a:t>Good Mental Health Practices</a:t>
            </a:r>
            <a:endParaRPr sz="700"/>
          </a:p>
        </p:txBody>
      </p:sp>
      <p:sp>
        <p:nvSpPr>
          <p:cNvPr id="358" name="Google Shape;358;p43"/>
          <p:cNvSpPr txBox="1"/>
          <p:nvPr/>
        </p:nvSpPr>
        <p:spPr>
          <a:xfrm>
            <a:off x="1297304" y="267404"/>
            <a:ext cx="6549300" cy="492600"/>
          </a:xfrm>
          <a:prstGeom prst="rect">
            <a:avLst/>
          </a:prstGeom>
          <a:noFill/>
          <a:ln>
            <a:noFill/>
          </a:ln>
        </p:spPr>
        <p:txBody>
          <a:bodyPr spcFirstLastPara="1" wrap="square" lIns="0" tIns="0" rIns="0" bIns="0" anchor="t" anchorCtr="0">
            <a:spAutoFit/>
          </a:bodyPr>
          <a:lstStyle/>
          <a:p>
            <a:pPr marL="0" marR="0" lvl="0" indent="0" algn="ctr" rtl="0">
              <a:lnSpc>
                <a:spcPct val="167995"/>
              </a:lnSpc>
              <a:spcBef>
                <a:spcPts val="0"/>
              </a:spcBef>
              <a:spcAft>
                <a:spcPts val="0"/>
              </a:spcAft>
              <a:buNone/>
            </a:pPr>
            <a:r>
              <a:rPr lang="en" sz="3200" b="0" i="0" u="none" strike="noStrike" cap="none">
                <a:solidFill>
                  <a:srgbClr val="FEFEFE"/>
                </a:solidFill>
                <a:latin typeface="Open Sans"/>
                <a:ea typeface="Open Sans"/>
                <a:cs typeface="Open Sans"/>
                <a:sym typeface="Open Sans"/>
              </a:rPr>
              <a:t>Good Mental Health &amp; Coping</a:t>
            </a:r>
            <a:endParaRPr sz="700"/>
          </a:p>
        </p:txBody>
      </p:sp>
      <p:sp>
        <p:nvSpPr>
          <p:cNvPr id="359" name="Google Shape;359;p43"/>
          <p:cNvSpPr txBox="1"/>
          <p:nvPr/>
        </p:nvSpPr>
        <p:spPr>
          <a:xfrm>
            <a:off x="812611" y="1655381"/>
            <a:ext cx="2846100" cy="1673400"/>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Good sleep habits</a:t>
            </a:r>
            <a:endParaRPr sz="700"/>
          </a:p>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Practicing self-care</a:t>
            </a:r>
            <a:endParaRPr sz="700"/>
          </a:p>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Good eating habits</a:t>
            </a:r>
            <a:endParaRPr sz="700"/>
          </a:p>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Being active</a:t>
            </a:r>
            <a:endParaRPr sz="700"/>
          </a:p>
        </p:txBody>
      </p:sp>
      <p:sp>
        <p:nvSpPr>
          <p:cNvPr id="360" name="Google Shape;360;p43"/>
          <p:cNvSpPr txBox="1"/>
          <p:nvPr/>
        </p:nvSpPr>
        <p:spPr>
          <a:xfrm>
            <a:off x="5241780" y="1655381"/>
            <a:ext cx="2703600" cy="1208100"/>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Mindfulness</a:t>
            </a:r>
            <a:endParaRPr sz="700"/>
          </a:p>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Breathing techniques</a:t>
            </a:r>
            <a:endParaRPr sz="700"/>
          </a:p>
          <a:p>
            <a:pPr marL="0" marR="0" lvl="0" indent="0" algn="ctr" rtl="0">
              <a:lnSpc>
                <a:spcPct val="168000"/>
              </a:lnSpc>
              <a:spcBef>
                <a:spcPts val="0"/>
              </a:spcBef>
              <a:spcAft>
                <a:spcPts val="0"/>
              </a:spcAft>
              <a:buNone/>
            </a:pPr>
            <a:r>
              <a:rPr lang="en" sz="1800" b="0" i="0" u="none" strike="noStrike" cap="none">
                <a:solidFill>
                  <a:srgbClr val="FDF6F3"/>
                </a:solidFill>
                <a:latin typeface="Open Sans"/>
                <a:ea typeface="Open Sans"/>
                <a:cs typeface="Open Sans"/>
                <a:sym typeface="Open Sans"/>
              </a:rPr>
              <a:t>Journaling</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38"/>
        <p:cNvGrpSpPr/>
        <p:nvPr/>
      </p:nvGrpSpPr>
      <p:grpSpPr>
        <a:xfrm>
          <a:off x="0" y="0"/>
          <a:ext cx="0" cy="0"/>
          <a:chOff x="0" y="0"/>
          <a:chExt cx="0" cy="0"/>
        </a:xfrm>
      </p:grpSpPr>
      <p:sp>
        <p:nvSpPr>
          <p:cNvPr id="139" name="Google Shape;139;p26"/>
          <p:cNvSpPr txBox="1"/>
          <p:nvPr/>
        </p:nvSpPr>
        <p:spPr>
          <a:xfrm>
            <a:off x="743769" y="193671"/>
            <a:ext cx="7541698" cy="8617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5"/>
              </a:lnSpc>
              <a:spcBef>
                <a:spcPts val="0"/>
              </a:spcBef>
              <a:spcAft>
                <a:spcPts val="0"/>
              </a:spcAft>
              <a:buClr>
                <a:srgbClr val="000000"/>
              </a:buClr>
              <a:buSzTx/>
              <a:buFont typeface="Arial"/>
              <a:buNone/>
              <a:tabLst/>
              <a:defRPr/>
            </a:pPr>
            <a:r>
              <a:rPr kumimoji="0" lang="en" sz="4000" b="1" i="0" u="none" strike="noStrike" kern="0" cap="none" spc="0" normalizeH="0" baseline="0" noProof="0" dirty="0">
                <a:ln>
                  <a:noFill/>
                </a:ln>
                <a:solidFill>
                  <a:srgbClr val="FFFFFF"/>
                </a:solidFill>
                <a:effectLst/>
                <a:uLnTx/>
                <a:uFillTx/>
                <a:latin typeface="Open Sans"/>
                <a:ea typeface="Open Sans"/>
                <a:cs typeface="Open Sans"/>
                <a:sym typeface="Open Sans"/>
              </a:rPr>
              <a:t> Establish Group Norms</a:t>
            </a:r>
            <a:endParaRPr kumimoji="0" sz="7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142;p26"/>
          <p:cNvSpPr/>
          <p:nvPr/>
        </p:nvSpPr>
        <p:spPr>
          <a:xfrm rot="-118389">
            <a:off x="747754" y="889446"/>
            <a:ext cx="7702958" cy="364140"/>
          </a:xfrm>
          <a:custGeom>
            <a:avLst/>
            <a:gdLst/>
            <a:ahLst/>
            <a:cxnLst/>
            <a:rect l="l" t="t" r="r" b="b"/>
            <a:pathLst>
              <a:path w="15405915" h="728280" extrusionOk="0">
                <a:moveTo>
                  <a:pt x="0" y="0"/>
                </a:moveTo>
                <a:lnTo>
                  <a:pt x="15405915" y="0"/>
                </a:lnTo>
                <a:lnTo>
                  <a:pt x="15405915" y="728280"/>
                </a:lnTo>
                <a:lnTo>
                  <a:pt x="0" y="72828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6"/>
          <p:cNvSpPr/>
          <p:nvPr/>
        </p:nvSpPr>
        <p:spPr>
          <a:xfrm>
            <a:off x="7866960" y="3687688"/>
            <a:ext cx="1525379" cy="1525379"/>
          </a:xfrm>
          <a:custGeom>
            <a:avLst/>
            <a:gdLst/>
            <a:ahLst/>
            <a:cxnLst/>
            <a:rect l="l" t="t" r="r" b="b"/>
            <a:pathLst>
              <a:path w="3050759" h="3050759" extrusionOk="0">
                <a:moveTo>
                  <a:pt x="0" y="0"/>
                </a:moveTo>
                <a:lnTo>
                  <a:pt x="3050760" y="0"/>
                </a:lnTo>
                <a:lnTo>
                  <a:pt x="3050760" y="3050759"/>
                </a:lnTo>
                <a:lnTo>
                  <a:pt x="0" y="3050759"/>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D2ACA066-A8AB-C0DE-25DB-0F1B6530AB40}"/>
              </a:ext>
            </a:extLst>
          </p:cNvPr>
          <p:cNvSpPr txBox="1"/>
          <p:nvPr/>
        </p:nvSpPr>
        <p:spPr>
          <a:xfrm>
            <a:off x="1009403" y="1386089"/>
            <a:ext cx="69589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We want to make sure we conduct this lesson in a safe and caring classroom.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342900" lvl="0" indent="-342900">
              <a:buFont typeface="Arial"/>
              <a:buAutoNum type="arabicPeriod"/>
            </a:pPr>
            <a:r>
              <a:rPr lang="en-US" sz="1800" dirty="0"/>
              <a:t>We will respect each other.</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We will do our best to answer all questions. However</a:t>
            </a:r>
            <a:r>
              <a:rPr lang="en-US" sz="1800" dirty="0"/>
              <a:t>, some questions may need to be addressed with a trusted adult in a confidential location.</a:t>
            </a:r>
          </a:p>
          <a:p>
            <a:pPr marR="0" lvl="0" algn="l" defTabSz="914400" rtl="0" eaLnBrk="1" fontAlgn="auto" latinLnBrk="0" hangingPunct="1">
              <a:lnSpc>
                <a:spcPct val="100000"/>
              </a:lnSpc>
              <a:spcBef>
                <a:spcPts val="0"/>
              </a:spcBef>
              <a:spcAft>
                <a:spcPts val="0"/>
              </a:spcAft>
              <a:buClr>
                <a:srgbClr val="000000"/>
              </a:buClr>
              <a:buSzTx/>
              <a:tabLst/>
              <a:defRPr/>
            </a:pPr>
            <a:endParaRPr lang="en-US" sz="1800" dirty="0"/>
          </a:p>
          <a:p>
            <a:r>
              <a:rPr kumimoji="0" lang="en-US" sz="1800" b="0" i="0" u="none" strike="noStrike" kern="0" cap="none" spc="0" normalizeH="0" baseline="0" noProof="0" dirty="0">
                <a:ln>
                  <a:noFill/>
                </a:ln>
                <a:solidFill>
                  <a:srgbClr val="000000"/>
                </a:solidFill>
                <a:effectLst/>
                <a:uLnTx/>
                <a:uFillTx/>
                <a:latin typeface="Arial"/>
                <a:cs typeface="Arial"/>
                <a:sym typeface="Arial"/>
              </a:rPr>
              <a:t>3</a:t>
            </a:r>
            <a:r>
              <a:rPr lang="en-US" sz="1800" dirty="0"/>
              <a:t>. Everyone will be able to safely share private information and feelings with a trusted adult.</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64"/>
        <p:cNvGrpSpPr/>
        <p:nvPr/>
      </p:nvGrpSpPr>
      <p:grpSpPr>
        <a:xfrm>
          <a:off x="0" y="0"/>
          <a:ext cx="0" cy="0"/>
          <a:chOff x="0" y="0"/>
          <a:chExt cx="0" cy="0"/>
        </a:xfrm>
      </p:grpSpPr>
      <p:sp>
        <p:nvSpPr>
          <p:cNvPr id="365" name="Google Shape;365;p44"/>
          <p:cNvSpPr/>
          <p:nvPr/>
        </p:nvSpPr>
        <p:spPr>
          <a:xfrm>
            <a:off x="8206388" y="4205988"/>
            <a:ext cx="937512" cy="937511"/>
          </a:xfrm>
          <a:custGeom>
            <a:avLst/>
            <a:gdLst/>
            <a:ahLst/>
            <a:cxnLst/>
            <a:rect l="l" t="t" r="r" b="b"/>
            <a:pathLst>
              <a:path w="1875023" h="1875023" extrusionOk="0">
                <a:moveTo>
                  <a:pt x="0" y="0"/>
                </a:moveTo>
                <a:lnTo>
                  <a:pt x="1875023" y="0"/>
                </a:lnTo>
                <a:lnTo>
                  <a:pt x="1875023" y="1875023"/>
                </a:lnTo>
                <a:lnTo>
                  <a:pt x="0" y="1875023"/>
                </a:lnTo>
                <a:lnTo>
                  <a:pt x="0" y="0"/>
                </a:lnTo>
                <a:close/>
              </a:path>
            </a:pathLst>
          </a:custGeom>
          <a:blipFill rotWithShape="1">
            <a:blip r:embed="rId3">
              <a:alphaModFix/>
            </a:blip>
            <a:stretch>
              <a:fillRect/>
            </a:stretch>
          </a:blipFill>
          <a:ln>
            <a:noFill/>
          </a:ln>
        </p:spPr>
        <p:txBody>
          <a:bodyPr/>
          <a:lstStyle/>
          <a:p>
            <a:endParaRPr lang="en-US"/>
          </a:p>
        </p:txBody>
      </p:sp>
      <p:sp>
        <p:nvSpPr>
          <p:cNvPr id="366" name="Google Shape;366;p44"/>
          <p:cNvSpPr txBox="1"/>
          <p:nvPr/>
        </p:nvSpPr>
        <p:spPr>
          <a:xfrm>
            <a:off x="816225" y="1898450"/>
            <a:ext cx="7525200" cy="29073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 sz="1700" b="1" i="0" u="none" strike="noStrike" cap="none" dirty="0">
                <a:solidFill>
                  <a:srgbClr val="FEFEFE"/>
                </a:solidFill>
                <a:latin typeface="Open Sans"/>
                <a:ea typeface="Open Sans"/>
                <a:cs typeface="Open Sans"/>
                <a:sym typeface="Open Sans"/>
              </a:rPr>
              <a:t>Whatever time</a:t>
            </a:r>
            <a:r>
              <a:rPr lang="en" sz="1700" i="0" u="none" strike="noStrike" cap="none" dirty="0">
                <a:solidFill>
                  <a:srgbClr val="FEFEFE"/>
                </a:solidFill>
                <a:latin typeface="Open Sans"/>
                <a:ea typeface="Open Sans"/>
                <a:cs typeface="Open Sans"/>
                <a:sym typeface="Open Sans"/>
              </a:rPr>
              <a:t>: Day. Night. Weekend. </a:t>
            </a:r>
            <a:endParaRPr sz="700" dirty="0">
              <a:latin typeface="Open Sans"/>
              <a:ea typeface="Open Sans"/>
              <a:cs typeface="Open Sans"/>
              <a:sym typeface="Open Sans"/>
            </a:endParaRPr>
          </a:p>
          <a:p>
            <a:pPr marL="0" marR="0" lvl="0" indent="0" algn="ctr" rtl="0">
              <a:lnSpc>
                <a:spcPct val="150000"/>
              </a:lnSpc>
              <a:spcBef>
                <a:spcPts val="0"/>
              </a:spcBef>
              <a:spcAft>
                <a:spcPts val="0"/>
              </a:spcAft>
              <a:buNone/>
            </a:pPr>
            <a:r>
              <a:rPr lang="en" sz="1700" b="1" i="0" u="none" strike="noStrike" cap="none" dirty="0">
                <a:solidFill>
                  <a:srgbClr val="FEFEFE"/>
                </a:solidFill>
                <a:latin typeface="Open Sans"/>
                <a:ea typeface="Open Sans"/>
                <a:cs typeface="Open Sans"/>
                <a:sym typeface="Open Sans"/>
              </a:rPr>
              <a:t>Whatever the reason</a:t>
            </a:r>
            <a:r>
              <a:rPr lang="en" sz="1700" i="0" u="none" strike="noStrike" cap="none" dirty="0">
                <a:solidFill>
                  <a:srgbClr val="FEFEFE"/>
                </a:solidFill>
                <a:latin typeface="Open Sans"/>
                <a:ea typeface="Open Sans"/>
                <a:cs typeface="Open Sans"/>
                <a:sym typeface="Open Sans"/>
              </a:rPr>
              <a:t>: Mental health distress. Thoughts of suicide. Worried about a friend or loved one. Would like emotional support.</a:t>
            </a:r>
            <a:endParaRPr sz="1700" i="0" u="none" strike="noStrike" cap="none" dirty="0">
              <a:solidFill>
                <a:srgbClr val="FEFEFE"/>
              </a:solidFill>
              <a:latin typeface="Open Sans"/>
              <a:ea typeface="Open Sans"/>
              <a:cs typeface="Open Sans"/>
              <a:sym typeface="Open Sans"/>
            </a:endParaRPr>
          </a:p>
          <a:p>
            <a:pPr marL="0" marR="0" lvl="0" indent="0" algn="ctr" rtl="0">
              <a:lnSpc>
                <a:spcPct val="187000"/>
              </a:lnSpc>
              <a:spcBef>
                <a:spcPts val="0"/>
              </a:spcBef>
              <a:spcAft>
                <a:spcPts val="0"/>
              </a:spcAft>
              <a:buNone/>
            </a:pPr>
            <a:endParaRPr sz="1700" dirty="0">
              <a:solidFill>
                <a:srgbClr val="FEFEFE"/>
              </a:solidFill>
              <a:latin typeface="Open Sans"/>
              <a:ea typeface="Open Sans"/>
              <a:cs typeface="Open Sans"/>
              <a:sym typeface="Open Sans"/>
            </a:endParaRPr>
          </a:p>
          <a:p>
            <a:pPr marL="0" marR="0" lvl="0" indent="0" algn="ctr" rtl="0">
              <a:lnSpc>
                <a:spcPct val="187000"/>
              </a:lnSpc>
              <a:spcBef>
                <a:spcPts val="0"/>
              </a:spcBef>
              <a:spcAft>
                <a:spcPts val="0"/>
              </a:spcAft>
              <a:buNone/>
            </a:pPr>
            <a:r>
              <a:rPr lang="en" sz="1700" i="0" u="none" strike="noStrike" cap="none" dirty="0">
                <a:solidFill>
                  <a:srgbClr val="FEFEFE"/>
                </a:solidFill>
                <a:latin typeface="Open Sans"/>
                <a:ea typeface="Open Sans"/>
                <a:cs typeface="Open Sans"/>
                <a:sym typeface="Open Sans"/>
              </a:rPr>
              <a:t>The 988 Suicide &amp; Crisis Lifeline is here for you. </a:t>
            </a:r>
            <a:endParaRPr sz="700" dirty="0">
              <a:latin typeface="Open Sans"/>
              <a:ea typeface="Open Sans"/>
              <a:cs typeface="Open Sans"/>
              <a:sym typeface="Open Sans"/>
            </a:endParaRPr>
          </a:p>
          <a:p>
            <a:pPr marL="0" marR="0" lvl="0" indent="0" algn="ctr" rtl="0">
              <a:lnSpc>
                <a:spcPct val="187000"/>
              </a:lnSpc>
              <a:spcBef>
                <a:spcPts val="0"/>
              </a:spcBef>
              <a:spcAft>
                <a:spcPts val="0"/>
              </a:spcAft>
              <a:buNone/>
            </a:pPr>
            <a:r>
              <a:rPr lang="en" sz="1700" i="0" u="none" strike="noStrike" cap="none" dirty="0">
                <a:solidFill>
                  <a:srgbClr val="FEFEFE"/>
                </a:solidFill>
                <a:latin typeface="Open Sans"/>
                <a:ea typeface="Open Sans"/>
                <a:cs typeface="Open Sans"/>
                <a:sym typeface="Open Sans"/>
              </a:rPr>
              <a:t>Text or Call </a:t>
            </a:r>
            <a:r>
              <a:rPr lang="en" sz="1700" b="1" i="0" u="none" strike="noStrike" cap="none" dirty="0">
                <a:solidFill>
                  <a:srgbClr val="FEFEFE"/>
                </a:solidFill>
                <a:latin typeface="Open Sans"/>
                <a:ea typeface="Open Sans"/>
                <a:cs typeface="Open Sans"/>
                <a:sym typeface="Open Sans"/>
              </a:rPr>
              <a:t>988</a:t>
            </a:r>
            <a:r>
              <a:rPr lang="en" sz="1700" i="0" u="none" strike="noStrike" cap="none" dirty="0">
                <a:solidFill>
                  <a:srgbClr val="FEFEFE"/>
                </a:solidFill>
                <a:latin typeface="Open Sans"/>
                <a:ea typeface="Open Sans"/>
                <a:cs typeface="Open Sans"/>
                <a:sym typeface="Open Sans"/>
              </a:rPr>
              <a:t> | Chat </a:t>
            </a:r>
            <a:r>
              <a:rPr lang="en" sz="1700" b="1" i="0" u="none" strike="noStrike" cap="none" dirty="0">
                <a:solidFill>
                  <a:srgbClr val="FEFEFE"/>
                </a:solidFill>
                <a:latin typeface="Open Sans"/>
                <a:ea typeface="Open Sans"/>
                <a:cs typeface="Open Sans"/>
                <a:sym typeface="Open Sans"/>
              </a:rPr>
              <a:t>988lifeline.org </a:t>
            </a:r>
            <a:r>
              <a:rPr lang="en" sz="1700" i="0" u="none" strike="noStrike" cap="none" dirty="0">
                <a:solidFill>
                  <a:srgbClr val="FEFEFE"/>
                </a:solidFill>
                <a:latin typeface="Open Sans"/>
                <a:ea typeface="Open Sans"/>
                <a:cs typeface="Open Sans"/>
                <a:sym typeface="Open Sans"/>
              </a:rPr>
              <a:t>|</a:t>
            </a:r>
            <a:endParaRPr sz="700" dirty="0">
              <a:latin typeface="Open Sans"/>
              <a:ea typeface="Open Sans"/>
              <a:cs typeface="Open Sans"/>
              <a:sym typeface="Open Sans"/>
            </a:endParaRPr>
          </a:p>
          <a:p>
            <a:pPr marL="0" marR="0" lvl="0" indent="0" algn="ctr" rtl="0">
              <a:lnSpc>
                <a:spcPct val="187000"/>
              </a:lnSpc>
              <a:spcBef>
                <a:spcPts val="0"/>
              </a:spcBef>
              <a:spcAft>
                <a:spcPts val="0"/>
              </a:spcAft>
              <a:buNone/>
            </a:pPr>
            <a:r>
              <a:rPr lang="en" sz="1700" i="0" u="none" strike="noStrike" cap="none" dirty="0">
                <a:solidFill>
                  <a:srgbClr val="FEFEFE"/>
                </a:solidFill>
                <a:latin typeface="Open Sans"/>
                <a:ea typeface="Open Sans"/>
                <a:cs typeface="Open Sans"/>
                <a:sym typeface="Open Sans"/>
              </a:rPr>
              <a:t>For emergencies, call </a:t>
            </a:r>
            <a:r>
              <a:rPr lang="en" sz="1700" b="1" i="0" u="none" strike="noStrike" cap="none" dirty="0">
                <a:solidFill>
                  <a:srgbClr val="FEFEFE"/>
                </a:solidFill>
                <a:latin typeface="Open Sans"/>
                <a:ea typeface="Open Sans"/>
                <a:cs typeface="Open Sans"/>
                <a:sym typeface="Open Sans"/>
              </a:rPr>
              <a:t>911</a:t>
            </a:r>
            <a:endParaRPr sz="700" dirty="0">
              <a:latin typeface="Open Sans"/>
              <a:ea typeface="Open Sans"/>
              <a:cs typeface="Open Sans"/>
              <a:sym typeface="Open Sans"/>
            </a:endParaRPr>
          </a:p>
        </p:txBody>
      </p:sp>
      <p:sp>
        <p:nvSpPr>
          <p:cNvPr id="367" name="Google Shape;367;p44"/>
          <p:cNvSpPr/>
          <p:nvPr/>
        </p:nvSpPr>
        <p:spPr>
          <a:xfrm>
            <a:off x="2791625" y="624674"/>
            <a:ext cx="3560750" cy="928888"/>
          </a:xfrm>
          <a:custGeom>
            <a:avLst/>
            <a:gdLst/>
            <a:ahLst/>
            <a:cxnLst/>
            <a:rect l="l" t="t" r="r" b="b"/>
            <a:pathLst>
              <a:path w="7121500" h="1857775" extrusionOk="0">
                <a:moveTo>
                  <a:pt x="0" y="0"/>
                </a:moveTo>
                <a:lnTo>
                  <a:pt x="7121500" y="0"/>
                </a:lnTo>
                <a:lnTo>
                  <a:pt x="7121500" y="1857775"/>
                </a:lnTo>
                <a:lnTo>
                  <a:pt x="0" y="1857775"/>
                </a:lnTo>
                <a:lnTo>
                  <a:pt x="0" y="0"/>
                </a:lnTo>
                <a:close/>
              </a:path>
            </a:pathLst>
          </a:custGeom>
          <a:blipFill rotWithShape="1">
            <a:blip r:embed="rId4">
              <a:alphaModFix/>
            </a:blip>
            <a:stretch>
              <a:fillRect t="-161" b="-160"/>
            </a:stretch>
          </a:blipFill>
          <a:ln>
            <a:noFill/>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79">
          <a:extLst>
            <a:ext uri="{FF2B5EF4-FFF2-40B4-BE49-F238E27FC236}">
              <a16:creationId xmlns:a16="http://schemas.microsoft.com/office/drawing/2014/main" id="{4FBEBB6C-3943-1508-7BE9-EF56DCF036FA}"/>
            </a:ext>
          </a:extLst>
        </p:cNvPr>
        <p:cNvGrpSpPr/>
        <p:nvPr/>
      </p:nvGrpSpPr>
      <p:grpSpPr>
        <a:xfrm>
          <a:off x="0" y="0"/>
          <a:ext cx="0" cy="0"/>
          <a:chOff x="0" y="0"/>
          <a:chExt cx="0" cy="0"/>
        </a:xfrm>
      </p:grpSpPr>
      <p:sp>
        <p:nvSpPr>
          <p:cNvPr id="381" name="Google Shape;381;p46">
            <a:extLst>
              <a:ext uri="{FF2B5EF4-FFF2-40B4-BE49-F238E27FC236}">
                <a16:creationId xmlns:a16="http://schemas.microsoft.com/office/drawing/2014/main" id="{99381DDB-66B8-B2B9-6ED2-D51A01EF7E3E}"/>
              </a:ext>
            </a:extLst>
          </p:cNvPr>
          <p:cNvSpPr txBox="1"/>
          <p:nvPr/>
        </p:nvSpPr>
        <p:spPr>
          <a:xfrm>
            <a:off x="614596" y="487172"/>
            <a:ext cx="8184630" cy="82727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8021"/>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FEFEFE"/>
                </a:solidFill>
                <a:effectLst/>
                <a:uLnTx/>
                <a:uFillTx/>
                <a:latin typeface="Merriweather"/>
                <a:ea typeface="Merriweather"/>
                <a:cs typeface="Merriweather"/>
                <a:sym typeface="Merriweather"/>
              </a:rPr>
              <a:t>Everyone </a:t>
            </a:r>
            <a:r>
              <a:rPr lang="en" sz="3200" b="1" dirty="0">
                <a:solidFill>
                  <a:srgbClr val="FEFEFE"/>
                </a:solidFill>
                <a:latin typeface="Merriweather"/>
                <a:ea typeface="Merriweather"/>
                <a:cs typeface="Merriweather"/>
                <a:sym typeface="Merriweather"/>
              </a:rPr>
              <a:t>should have a Trusted Adult</a:t>
            </a:r>
            <a:endParaRPr kumimoji="0" sz="700" b="0" i="0" u="none" strike="noStrike" kern="0" cap="none" spc="0" normalizeH="0" baseline="0" noProof="0" dirty="0">
              <a:ln>
                <a:noFill/>
              </a:ln>
              <a:solidFill>
                <a:srgbClr val="000000"/>
              </a:solidFill>
              <a:effectLst/>
              <a:uLnTx/>
              <a:uFillTx/>
              <a:latin typeface="Arial"/>
              <a:cs typeface="Arial"/>
              <a:sym typeface="Arial"/>
            </a:endParaRPr>
          </a:p>
        </p:txBody>
      </p:sp>
      <p:sp>
        <p:nvSpPr>
          <p:cNvPr id="382" name="Google Shape;382;p46">
            <a:extLst>
              <a:ext uri="{FF2B5EF4-FFF2-40B4-BE49-F238E27FC236}">
                <a16:creationId xmlns:a16="http://schemas.microsoft.com/office/drawing/2014/main" id="{7D75AF1E-12BB-9267-591E-773AE71F1708}"/>
              </a:ext>
            </a:extLst>
          </p:cNvPr>
          <p:cNvSpPr txBox="1"/>
          <p:nvPr/>
        </p:nvSpPr>
        <p:spPr>
          <a:xfrm>
            <a:off x="727022" y="1909514"/>
            <a:ext cx="8072203" cy="13357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6"/>
              </a:lnSpc>
              <a:spcBef>
                <a:spcPts val="0"/>
              </a:spcBef>
              <a:spcAft>
                <a:spcPts val="0"/>
              </a:spcAft>
              <a:buClr>
                <a:srgbClr val="000000"/>
              </a:buClr>
              <a:buSzTx/>
              <a:buFont typeface="Arial"/>
              <a:buNone/>
              <a:tabLst/>
              <a:defRPr/>
            </a:pPr>
            <a:r>
              <a:rPr lang="en" sz="3100" b="1" dirty="0">
                <a:solidFill>
                  <a:srgbClr val="FFFF00"/>
                </a:solidFill>
                <a:latin typeface="Open Sans Light"/>
                <a:ea typeface="Open Sans Light"/>
                <a:cs typeface="Open Sans Light"/>
                <a:sym typeface="Open Sans Light"/>
              </a:rPr>
              <a:t>Share examples of </a:t>
            </a:r>
            <a:r>
              <a:rPr kumimoji="0" lang="en" sz="3100" b="1" i="0" strike="noStrike" kern="0" cap="none" spc="0" normalizeH="0" baseline="0" noProof="0" dirty="0">
                <a:ln>
                  <a:noFill/>
                </a:ln>
                <a:solidFill>
                  <a:srgbClr val="FFFF00"/>
                </a:solidFill>
                <a:effectLst/>
                <a:uLnTx/>
                <a:uFillTx/>
                <a:latin typeface="Open Sans Light"/>
                <a:ea typeface="Open Sans Light"/>
                <a:cs typeface="Open Sans Light"/>
                <a:sym typeface="Open Sans Light"/>
              </a:rPr>
              <a:t>trusted adults at </a:t>
            </a:r>
          </a:p>
          <a:p>
            <a:pPr marL="0" marR="0" lvl="0" indent="0" algn="ctr" defTabSz="914400" rtl="0" eaLnBrk="1" fontAlgn="auto" latinLnBrk="0" hangingPunct="1">
              <a:lnSpc>
                <a:spcPct val="140016"/>
              </a:lnSpc>
              <a:spcBef>
                <a:spcPts val="0"/>
              </a:spcBef>
              <a:spcAft>
                <a:spcPts val="0"/>
              </a:spcAft>
              <a:buClr>
                <a:srgbClr val="000000"/>
              </a:buClr>
              <a:buSzTx/>
              <a:buFont typeface="Arial"/>
              <a:buNone/>
              <a:tabLst/>
              <a:defRPr/>
            </a:pPr>
            <a:r>
              <a:rPr kumimoji="0" lang="en" sz="3100" b="1" i="0" strike="noStrike" kern="0" cap="none" spc="0" normalizeH="0" baseline="0" noProof="0" dirty="0">
                <a:ln>
                  <a:noFill/>
                </a:ln>
                <a:solidFill>
                  <a:srgbClr val="FFFF00"/>
                </a:solidFill>
                <a:effectLst/>
                <a:uLnTx/>
                <a:uFillTx/>
                <a:latin typeface="Open Sans Light"/>
                <a:ea typeface="Open Sans Light"/>
                <a:cs typeface="Open Sans Light"/>
                <a:sym typeface="Open Sans Light"/>
              </a:rPr>
              <a:t>Scoggins Middle School?</a:t>
            </a:r>
            <a:endParaRPr kumimoji="0" sz="700" b="1" i="0" strike="noStrike" kern="0" cap="none" spc="0" normalizeH="0" baseline="0" noProof="0" dirty="0">
              <a:ln>
                <a:noFill/>
              </a:ln>
              <a:solidFill>
                <a:srgbClr val="FFFF00"/>
              </a:solidFill>
              <a:effectLst/>
              <a:uLnTx/>
              <a:uFillTx/>
              <a:latin typeface="Arial"/>
              <a:cs typeface="Arial"/>
              <a:sym typeface="Arial"/>
            </a:endParaRPr>
          </a:p>
        </p:txBody>
      </p:sp>
    </p:spTree>
    <p:extLst>
      <p:ext uri="{BB962C8B-B14F-4D97-AF65-F5344CB8AC3E}">
        <p14:creationId xmlns:p14="http://schemas.microsoft.com/office/powerpoint/2010/main" val="343826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379"/>
        <p:cNvGrpSpPr/>
        <p:nvPr/>
      </p:nvGrpSpPr>
      <p:grpSpPr>
        <a:xfrm>
          <a:off x="0" y="0"/>
          <a:ext cx="0" cy="0"/>
          <a:chOff x="0" y="0"/>
          <a:chExt cx="0" cy="0"/>
        </a:xfrm>
      </p:grpSpPr>
      <p:sp>
        <p:nvSpPr>
          <p:cNvPr id="381" name="Google Shape;381;p46"/>
          <p:cNvSpPr txBox="1"/>
          <p:nvPr/>
        </p:nvSpPr>
        <p:spPr>
          <a:xfrm>
            <a:off x="784513" y="487172"/>
            <a:ext cx="6984072" cy="827278"/>
          </a:xfrm>
          <a:prstGeom prst="rect">
            <a:avLst/>
          </a:prstGeom>
          <a:noFill/>
          <a:ln>
            <a:noFill/>
          </a:ln>
        </p:spPr>
        <p:txBody>
          <a:bodyPr spcFirstLastPara="1" wrap="square" lIns="0" tIns="0" rIns="0" bIns="0" anchor="t" anchorCtr="0">
            <a:spAutoFit/>
          </a:bodyPr>
          <a:lstStyle/>
          <a:p>
            <a:pPr marL="0" marR="0" lvl="0" indent="0" algn="ctr" rtl="0">
              <a:lnSpc>
                <a:spcPct val="168021"/>
              </a:lnSpc>
              <a:spcBef>
                <a:spcPts val="0"/>
              </a:spcBef>
              <a:spcAft>
                <a:spcPts val="0"/>
              </a:spcAft>
              <a:buNone/>
            </a:pPr>
            <a:r>
              <a:rPr lang="en" sz="3200" b="1" i="0" u="none" strike="noStrike" cap="none" dirty="0">
                <a:solidFill>
                  <a:srgbClr val="FEFEFE"/>
                </a:solidFill>
                <a:latin typeface="Merriweather"/>
                <a:ea typeface="Merriweather"/>
                <a:cs typeface="Merriweather"/>
                <a:sym typeface="Merriweather"/>
              </a:rPr>
              <a:t>Post-Test </a:t>
            </a:r>
            <a:endParaRPr sz="700" dirty="0"/>
          </a:p>
        </p:txBody>
      </p:sp>
      <p:sp>
        <p:nvSpPr>
          <p:cNvPr id="382" name="Google Shape;382;p46"/>
          <p:cNvSpPr txBox="1"/>
          <p:nvPr/>
        </p:nvSpPr>
        <p:spPr>
          <a:xfrm>
            <a:off x="2135858" y="1827068"/>
            <a:ext cx="4469400" cy="4773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 sz="3100" b="0" i="0" u="sng" strike="noStrike" cap="none" dirty="0">
                <a:solidFill>
                  <a:schemeClr val="hlink"/>
                </a:solidFill>
                <a:latin typeface="Open Sans Light"/>
                <a:ea typeface="Open Sans Light"/>
                <a:cs typeface="Open Sans Light"/>
                <a:sym typeface="Open Sans Light"/>
                <a:hlinkClick r:id="rId3"/>
              </a:rPr>
              <a:t>http://elhmspost.info</a:t>
            </a:r>
            <a:endParaRPr sz="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38">
          <a:extLst>
            <a:ext uri="{FF2B5EF4-FFF2-40B4-BE49-F238E27FC236}">
              <a16:creationId xmlns:a16="http://schemas.microsoft.com/office/drawing/2014/main" id="{B84A6998-28B3-3EF0-927B-430AE990E5BD}"/>
            </a:ext>
          </a:extLst>
        </p:cNvPr>
        <p:cNvGrpSpPr/>
        <p:nvPr/>
      </p:nvGrpSpPr>
      <p:grpSpPr>
        <a:xfrm>
          <a:off x="0" y="0"/>
          <a:ext cx="0" cy="0"/>
          <a:chOff x="0" y="0"/>
          <a:chExt cx="0" cy="0"/>
        </a:xfrm>
      </p:grpSpPr>
      <p:sp>
        <p:nvSpPr>
          <p:cNvPr id="139" name="Google Shape;139;p26">
            <a:extLst>
              <a:ext uri="{FF2B5EF4-FFF2-40B4-BE49-F238E27FC236}">
                <a16:creationId xmlns:a16="http://schemas.microsoft.com/office/drawing/2014/main" id="{C33FB0DB-282F-84DD-0AF6-A1A7577E6160}"/>
              </a:ext>
            </a:extLst>
          </p:cNvPr>
          <p:cNvSpPr txBox="1"/>
          <p:nvPr/>
        </p:nvSpPr>
        <p:spPr>
          <a:xfrm>
            <a:off x="743769" y="193671"/>
            <a:ext cx="7541698" cy="679452"/>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 sz="4000" b="1" i="0" u="none" strike="noStrike" cap="none">
                <a:solidFill>
                  <a:srgbClr val="FFFFFF"/>
                </a:solidFill>
                <a:latin typeface="Open Sans"/>
                <a:ea typeface="Open Sans"/>
                <a:cs typeface="Open Sans"/>
                <a:sym typeface="Open Sans"/>
              </a:rPr>
              <a:t> Erika's Lighthouse Overview</a:t>
            </a:r>
            <a:endParaRPr sz="700"/>
          </a:p>
        </p:txBody>
      </p:sp>
      <p:sp>
        <p:nvSpPr>
          <p:cNvPr id="140" name="Google Shape;140;p26">
            <a:extLst>
              <a:ext uri="{FF2B5EF4-FFF2-40B4-BE49-F238E27FC236}">
                <a16:creationId xmlns:a16="http://schemas.microsoft.com/office/drawing/2014/main" id="{4A75DDEA-872E-155B-2BAA-1ED13E64D2B9}"/>
              </a:ext>
            </a:extLst>
          </p:cNvPr>
          <p:cNvSpPr txBox="1"/>
          <p:nvPr/>
        </p:nvSpPr>
        <p:spPr>
          <a:xfrm>
            <a:off x="1773689" y="1508713"/>
            <a:ext cx="5481857" cy="1318578"/>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 sz="1900" b="0" i="0" u="none" strike="noStrike" cap="none">
                <a:solidFill>
                  <a:srgbClr val="FEFEFE"/>
                </a:solidFill>
                <a:latin typeface="Arial"/>
                <a:ea typeface="Arial"/>
                <a:cs typeface="Arial"/>
                <a:sym typeface="Arial"/>
              </a:rPr>
              <a:t>This program was inspired by a young person named Erika. Erika was a bright light who, sadly, lost her battle with depression in 2004, at age 14.</a:t>
            </a:r>
            <a:endParaRPr sz="700"/>
          </a:p>
          <a:p>
            <a:pPr marL="0" marR="0" lvl="0" indent="0" algn="ctr" rtl="0">
              <a:lnSpc>
                <a:spcPct val="140010"/>
              </a:lnSpc>
              <a:spcBef>
                <a:spcPts val="0"/>
              </a:spcBef>
              <a:spcAft>
                <a:spcPts val="0"/>
              </a:spcAft>
              <a:buNone/>
            </a:pPr>
            <a:endParaRPr sz="1900" b="0" i="0" u="none" strike="noStrike" cap="none">
              <a:solidFill>
                <a:srgbClr val="FEFEFE"/>
              </a:solidFill>
              <a:latin typeface="Arial"/>
              <a:ea typeface="Arial"/>
              <a:cs typeface="Arial"/>
              <a:sym typeface="Arial"/>
            </a:endParaRPr>
          </a:p>
        </p:txBody>
      </p:sp>
      <p:sp>
        <p:nvSpPr>
          <p:cNvPr id="141" name="Google Shape;141;p26">
            <a:extLst>
              <a:ext uri="{FF2B5EF4-FFF2-40B4-BE49-F238E27FC236}">
                <a16:creationId xmlns:a16="http://schemas.microsoft.com/office/drawing/2014/main" id="{82A3118B-E41D-FA62-4397-E3A8AE9CAF2D}"/>
              </a:ext>
            </a:extLst>
          </p:cNvPr>
          <p:cNvSpPr txBox="1"/>
          <p:nvPr/>
        </p:nvSpPr>
        <p:spPr>
          <a:xfrm>
            <a:off x="1666492" y="2951115"/>
            <a:ext cx="5696252" cy="131857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900" b="0" i="0" u="sng" strike="noStrike" cap="none">
                <a:solidFill>
                  <a:srgbClr val="FED100"/>
                </a:solidFill>
                <a:latin typeface="Arial"/>
                <a:ea typeface="Arial"/>
                <a:cs typeface="Arial"/>
                <a:sym typeface="Arial"/>
              </a:rPr>
              <a:t>Erika's Lighthouse was founded in her honor</a:t>
            </a:r>
            <a:r>
              <a:rPr lang="en" sz="1900" b="0" i="0" u="none" strike="noStrike" cap="none">
                <a:solidFill>
                  <a:srgbClr val="FED100"/>
                </a:solidFill>
                <a:latin typeface="Arial"/>
                <a:ea typeface="Arial"/>
                <a:cs typeface="Arial"/>
                <a:sym typeface="Arial"/>
              </a:rPr>
              <a:t> and is dedicated to helping other young people learn about depression and overcome the stigma surrounding mental health disorders.</a:t>
            </a:r>
            <a:endParaRPr sz="700"/>
          </a:p>
        </p:txBody>
      </p:sp>
      <p:sp>
        <p:nvSpPr>
          <p:cNvPr id="142" name="Google Shape;142;p26">
            <a:extLst>
              <a:ext uri="{FF2B5EF4-FFF2-40B4-BE49-F238E27FC236}">
                <a16:creationId xmlns:a16="http://schemas.microsoft.com/office/drawing/2014/main" id="{F42133BE-DBC6-7842-ACDC-43DD85CC00F8}"/>
              </a:ext>
            </a:extLst>
          </p:cNvPr>
          <p:cNvSpPr/>
          <p:nvPr/>
        </p:nvSpPr>
        <p:spPr>
          <a:xfrm rot="-118389">
            <a:off x="747754" y="889446"/>
            <a:ext cx="7702958" cy="364140"/>
          </a:xfrm>
          <a:custGeom>
            <a:avLst/>
            <a:gdLst/>
            <a:ahLst/>
            <a:cxnLst/>
            <a:rect l="l" t="t" r="r" b="b"/>
            <a:pathLst>
              <a:path w="15405915" h="728280" extrusionOk="0">
                <a:moveTo>
                  <a:pt x="0" y="0"/>
                </a:moveTo>
                <a:lnTo>
                  <a:pt x="15405915" y="0"/>
                </a:lnTo>
                <a:lnTo>
                  <a:pt x="15405915" y="728280"/>
                </a:lnTo>
                <a:lnTo>
                  <a:pt x="0" y="728280"/>
                </a:lnTo>
                <a:lnTo>
                  <a:pt x="0" y="0"/>
                </a:lnTo>
                <a:close/>
              </a:path>
            </a:pathLst>
          </a:custGeom>
          <a:blipFill rotWithShape="1">
            <a:blip r:embed="rId3">
              <a:alphaModFix/>
            </a:blip>
            <a:stretch>
              <a:fillRect/>
            </a:stretch>
          </a:blipFill>
          <a:ln>
            <a:noFill/>
          </a:ln>
        </p:spPr>
        <p:txBody>
          <a:bodyPr/>
          <a:lstStyle/>
          <a:p>
            <a:endParaRPr lang="en-US"/>
          </a:p>
        </p:txBody>
      </p:sp>
      <p:sp>
        <p:nvSpPr>
          <p:cNvPr id="143" name="Google Shape;143;p26">
            <a:extLst>
              <a:ext uri="{FF2B5EF4-FFF2-40B4-BE49-F238E27FC236}">
                <a16:creationId xmlns:a16="http://schemas.microsoft.com/office/drawing/2014/main" id="{9FCE0A94-D9E8-542D-0D72-77A6AFDDE0D0}"/>
              </a:ext>
            </a:extLst>
          </p:cNvPr>
          <p:cNvSpPr/>
          <p:nvPr/>
        </p:nvSpPr>
        <p:spPr>
          <a:xfrm>
            <a:off x="7866960" y="3687688"/>
            <a:ext cx="1525379" cy="1525379"/>
          </a:xfrm>
          <a:custGeom>
            <a:avLst/>
            <a:gdLst/>
            <a:ahLst/>
            <a:cxnLst/>
            <a:rect l="l" t="t" r="r" b="b"/>
            <a:pathLst>
              <a:path w="3050759" h="3050759" extrusionOk="0">
                <a:moveTo>
                  <a:pt x="0" y="0"/>
                </a:moveTo>
                <a:lnTo>
                  <a:pt x="3050760" y="0"/>
                </a:lnTo>
                <a:lnTo>
                  <a:pt x="3050760" y="3050759"/>
                </a:lnTo>
                <a:lnTo>
                  <a:pt x="0" y="3050759"/>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68045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47"/>
        <p:cNvGrpSpPr/>
        <p:nvPr/>
      </p:nvGrpSpPr>
      <p:grpSpPr>
        <a:xfrm>
          <a:off x="0" y="0"/>
          <a:ext cx="0" cy="0"/>
          <a:chOff x="0" y="0"/>
          <a:chExt cx="0" cy="0"/>
        </a:xfrm>
      </p:grpSpPr>
      <p:sp>
        <p:nvSpPr>
          <p:cNvPr id="148" name="Google Shape;148;p27"/>
          <p:cNvSpPr/>
          <p:nvPr/>
        </p:nvSpPr>
        <p:spPr>
          <a:xfrm rot="5400000">
            <a:off x="2493536" y="-1365681"/>
            <a:ext cx="4152814" cy="8119415"/>
          </a:xfrm>
          <a:custGeom>
            <a:avLst/>
            <a:gdLst/>
            <a:ahLst/>
            <a:cxnLst/>
            <a:rect l="l" t="t" r="r" b="b"/>
            <a:pathLst>
              <a:path w="8305628" h="16238830" extrusionOk="0">
                <a:moveTo>
                  <a:pt x="0" y="0"/>
                </a:moveTo>
                <a:lnTo>
                  <a:pt x="8305628" y="0"/>
                </a:lnTo>
                <a:lnTo>
                  <a:pt x="8305628" y="16238831"/>
                </a:lnTo>
                <a:lnTo>
                  <a:pt x="0" y="16238831"/>
                </a:lnTo>
                <a:lnTo>
                  <a:pt x="0" y="0"/>
                </a:lnTo>
                <a:close/>
              </a:path>
            </a:pathLst>
          </a:custGeom>
          <a:blipFill rotWithShape="1">
            <a:blip r:embed="rId3">
              <a:alphaModFix/>
            </a:blip>
            <a:stretch>
              <a:fillRect l="-6061" t="-874" r="-41609"/>
            </a:stretch>
          </a:blipFill>
          <a:ln>
            <a:noFill/>
          </a:ln>
        </p:spPr>
        <p:txBody>
          <a:bodyPr/>
          <a:lstStyle/>
          <a:p>
            <a:endParaRPr lang="en-US"/>
          </a:p>
        </p:txBody>
      </p:sp>
      <p:sp>
        <p:nvSpPr>
          <p:cNvPr id="149" name="Google Shape;149;p27"/>
          <p:cNvSpPr/>
          <p:nvPr/>
        </p:nvSpPr>
        <p:spPr>
          <a:xfrm>
            <a:off x="7545875" y="3604495"/>
            <a:ext cx="1255222" cy="1255222"/>
          </a:xfrm>
          <a:custGeom>
            <a:avLst/>
            <a:gdLst/>
            <a:ahLst/>
            <a:cxnLst/>
            <a:rect l="l" t="t" r="r" b="b"/>
            <a:pathLst>
              <a:path w="2510444" h="2510444" extrusionOk="0">
                <a:moveTo>
                  <a:pt x="0" y="0"/>
                </a:moveTo>
                <a:lnTo>
                  <a:pt x="2510444" y="0"/>
                </a:lnTo>
                <a:lnTo>
                  <a:pt x="2510444" y="2510444"/>
                </a:lnTo>
                <a:lnTo>
                  <a:pt x="0" y="2510444"/>
                </a:lnTo>
                <a:lnTo>
                  <a:pt x="0" y="0"/>
                </a:lnTo>
                <a:close/>
              </a:path>
            </a:pathLst>
          </a:custGeom>
          <a:blipFill rotWithShape="1">
            <a:blip r:embed="rId4">
              <a:alphaModFix/>
            </a:blip>
            <a:stretch>
              <a:fillRect/>
            </a:stretch>
          </a:blipFill>
          <a:ln>
            <a:noFill/>
          </a:ln>
        </p:spPr>
        <p:txBody>
          <a:bodyPr/>
          <a:lstStyle/>
          <a:p>
            <a:endParaRPr lang="en-US"/>
          </a:p>
        </p:txBody>
      </p:sp>
      <p:sp>
        <p:nvSpPr>
          <p:cNvPr id="150" name="Google Shape;150;p27"/>
          <p:cNvSpPr txBox="1"/>
          <p:nvPr/>
        </p:nvSpPr>
        <p:spPr>
          <a:xfrm>
            <a:off x="991774" y="855158"/>
            <a:ext cx="3409246" cy="633604"/>
          </a:xfrm>
          <a:prstGeom prst="rect">
            <a:avLst/>
          </a:prstGeom>
          <a:noFill/>
          <a:ln>
            <a:noFill/>
          </a:ln>
        </p:spPr>
        <p:txBody>
          <a:bodyPr spcFirstLastPara="1" wrap="square" lIns="0" tIns="0" rIns="0" bIns="0" anchor="t" anchorCtr="0">
            <a:spAutoFit/>
          </a:bodyPr>
          <a:lstStyle/>
          <a:p>
            <a:pPr marL="0" marR="0" lvl="0" indent="0" algn="l" rtl="0">
              <a:lnSpc>
                <a:spcPct val="168021"/>
              </a:lnSpc>
              <a:spcBef>
                <a:spcPts val="0"/>
              </a:spcBef>
              <a:spcAft>
                <a:spcPts val="0"/>
              </a:spcAft>
              <a:buNone/>
            </a:pPr>
            <a:r>
              <a:rPr lang="en" sz="3200" b="0" i="0" u="none" strike="noStrike" cap="none">
                <a:solidFill>
                  <a:srgbClr val="434345"/>
                </a:solidFill>
                <a:latin typeface="Open Sans"/>
                <a:ea typeface="Open Sans"/>
                <a:cs typeface="Open Sans"/>
                <a:sym typeface="Open Sans"/>
              </a:rPr>
              <a:t>You will learn...</a:t>
            </a:r>
            <a:endParaRPr sz="700"/>
          </a:p>
        </p:txBody>
      </p:sp>
      <p:grpSp>
        <p:nvGrpSpPr>
          <p:cNvPr id="151" name="Google Shape;151;p27"/>
          <p:cNvGrpSpPr/>
          <p:nvPr/>
        </p:nvGrpSpPr>
        <p:grpSpPr>
          <a:xfrm>
            <a:off x="888640" y="1787433"/>
            <a:ext cx="6264574" cy="2029787"/>
            <a:chOff x="0" y="-76200"/>
            <a:chExt cx="16705530" cy="5412765"/>
          </a:xfrm>
        </p:grpSpPr>
        <p:sp>
          <p:nvSpPr>
            <p:cNvPr id="152" name="Google Shape;152;p27"/>
            <p:cNvSpPr txBox="1"/>
            <p:nvPr/>
          </p:nvSpPr>
          <p:spPr>
            <a:xfrm>
              <a:off x="0" y="1204290"/>
              <a:ext cx="16705409" cy="836507"/>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r>
                <a:rPr lang="en" sz="1900" b="0" i="0" u="none" strike="noStrike" cap="none">
                  <a:solidFill>
                    <a:srgbClr val="434345"/>
                  </a:solidFill>
                  <a:latin typeface="Open Sans Light"/>
                  <a:ea typeface="Open Sans Light"/>
                  <a:cs typeface="Open Sans Light"/>
                  <a:sym typeface="Open Sans Light"/>
                </a:rPr>
                <a:t>Signs &amp; symptoms of depression</a:t>
              </a:r>
              <a:endParaRPr sz="700"/>
            </a:p>
          </p:txBody>
        </p:sp>
        <p:sp>
          <p:nvSpPr>
            <p:cNvPr id="153" name="Google Shape;153;p27"/>
            <p:cNvSpPr txBox="1"/>
            <p:nvPr/>
          </p:nvSpPr>
          <p:spPr>
            <a:xfrm>
              <a:off x="0" y="2565759"/>
              <a:ext cx="16705530" cy="1725507"/>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r>
                <a:rPr lang="en" sz="1900" b="0" i="0" u="none" strike="noStrike" cap="none">
                  <a:solidFill>
                    <a:srgbClr val="434345"/>
                  </a:solidFill>
                  <a:latin typeface="Open Sans Light"/>
                  <a:ea typeface="Open Sans Light"/>
                  <a:cs typeface="Open Sans Light"/>
                  <a:sym typeface="Open Sans Light"/>
                </a:rPr>
                <a:t>How to identify a reliable, trusted adult at school and/or in the community</a:t>
              </a:r>
              <a:endParaRPr sz="700"/>
            </a:p>
          </p:txBody>
        </p:sp>
        <p:sp>
          <p:nvSpPr>
            <p:cNvPr id="154" name="Google Shape;154;p27"/>
            <p:cNvSpPr txBox="1"/>
            <p:nvPr/>
          </p:nvSpPr>
          <p:spPr>
            <a:xfrm>
              <a:off x="0" y="4500058"/>
              <a:ext cx="16705530" cy="836507"/>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r>
                <a:rPr lang="en" sz="1900" b="0" i="0" u="none" strike="noStrike" cap="none">
                  <a:solidFill>
                    <a:srgbClr val="434345"/>
                  </a:solidFill>
                  <a:latin typeface="Open Sans Light"/>
                  <a:ea typeface="Open Sans Light"/>
                  <a:cs typeface="Open Sans Light"/>
                  <a:sym typeface="Open Sans Light"/>
                </a:rPr>
                <a:t>How to maintain good mental health</a:t>
              </a:r>
              <a:endParaRPr sz="700"/>
            </a:p>
          </p:txBody>
        </p:sp>
        <p:sp>
          <p:nvSpPr>
            <p:cNvPr id="155" name="Google Shape;155;p27"/>
            <p:cNvSpPr txBox="1"/>
            <p:nvPr/>
          </p:nvSpPr>
          <p:spPr>
            <a:xfrm>
              <a:off x="0" y="-76200"/>
              <a:ext cx="16705409" cy="836507"/>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r>
                <a:rPr lang="en" sz="1900" b="0" i="0" u="none" strike="noStrike" cap="none">
                  <a:solidFill>
                    <a:srgbClr val="434345"/>
                  </a:solidFill>
                  <a:latin typeface="Open Sans Light"/>
                  <a:ea typeface="Open Sans Light"/>
                  <a:cs typeface="Open Sans Light"/>
                  <a:sym typeface="Open Sans Light"/>
                </a:rPr>
                <a:t>Depression is a mood disorder</a:t>
              </a:r>
              <a:endParaRPr sz="700"/>
            </a:p>
          </p:txBody>
        </p:sp>
      </p:grpSp>
      <p:sp>
        <p:nvSpPr>
          <p:cNvPr id="156" name="Google Shape;156;p27"/>
          <p:cNvSpPr/>
          <p:nvPr/>
        </p:nvSpPr>
        <p:spPr>
          <a:xfrm rot="-118389">
            <a:off x="993117" y="1527898"/>
            <a:ext cx="3225261" cy="152467"/>
          </a:xfrm>
          <a:custGeom>
            <a:avLst/>
            <a:gdLst/>
            <a:ahLst/>
            <a:cxnLst/>
            <a:rect l="l" t="t" r="r" b="b"/>
            <a:pathLst>
              <a:path w="6450522" h="304934" extrusionOk="0">
                <a:moveTo>
                  <a:pt x="0" y="0"/>
                </a:moveTo>
                <a:lnTo>
                  <a:pt x="6450522" y="0"/>
                </a:lnTo>
                <a:lnTo>
                  <a:pt x="6450522" y="304934"/>
                </a:lnTo>
                <a:lnTo>
                  <a:pt x="0" y="304934"/>
                </a:lnTo>
                <a:lnTo>
                  <a:pt x="0" y="0"/>
                </a:lnTo>
                <a:close/>
              </a:path>
            </a:pathLst>
          </a:custGeom>
          <a:blipFill rotWithShape="1">
            <a:blip r:embed="rId5">
              <a:alphaModFix/>
            </a:blip>
            <a:stretch>
              <a:fillRect b="-3055"/>
            </a:stretch>
          </a:blipFill>
          <a:ln>
            <a:no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47">
          <a:extLst>
            <a:ext uri="{FF2B5EF4-FFF2-40B4-BE49-F238E27FC236}">
              <a16:creationId xmlns:a16="http://schemas.microsoft.com/office/drawing/2014/main" id="{BF7B6A8B-ED71-0644-636D-B3228CDE1EAB}"/>
            </a:ext>
          </a:extLst>
        </p:cNvPr>
        <p:cNvGrpSpPr/>
        <p:nvPr/>
      </p:nvGrpSpPr>
      <p:grpSpPr>
        <a:xfrm>
          <a:off x="0" y="0"/>
          <a:ext cx="0" cy="0"/>
          <a:chOff x="0" y="0"/>
          <a:chExt cx="0" cy="0"/>
        </a:xfrm>
      </p:grpSpPr>
      <p:sp>
        <p:nvSpPr>
          <p:cNvPr id="148" name="Google Shape;148;p27">
            <a:extLst>
              <a:ext uri="{FF2B5EF4-FFF2-40B4-BE49-F238E27FC236}">
                <a16:creationId xmlns:a16="http://schemas.microsoft.com/office/drawing/2014/main" id="{EFCF411E-2F11-EA4F-1263-5C3FCE60B873}"/>
              </a:ext>
            </a:extLst>
          </p:cNvPr>
          <p:cNvSpPr/>
          <p:nvPr/>
        </p:nvSpPr>
        <p:spPr>
          <a:xfrm rot="5400000">
            <a:off x="2495593" y="-1365681"/>
            <a:ext cx="4152814" cy="8119415"/>
          </a:xfrm>
          <a:custGeom>
            <a:avLst/>
            <a:gdLst/>
            <a:ahLst/>
            <a:cxnLst/>
            <a:rect l="l" t="t" r="r" b="b"/>
            <a:pathLst>
              <a:path w="8305628" h="16238830" extrusionOk="0">
                <a:moveTo>
                  <a:pt x="0" y="0"/>
                </a:moveTo>
                <a:lnTo>
                  <a:pt x="8305628" y="0"/>
                </a:lnTo>
                <a:lnTo>
                  <a:pt x="8305628" y="16238831"/>
                </a:lnTo>
                <a:lnTo>
                  <a:pt x="0" y="16238831"/>
                </a:lnTo>
                <a:lnTo>
                  <a:pt x="0" y="0"/>
                </a:lnTo>
                <a:close/>
              </a:path>
            </a:pathLst>
          </a:custGeom>
          <a:blipFill rotWithShape="1">
            <a:blip r:embed="rId3">
              <a:alphaModFix/>
            </a:blip>
            <a:stretch>
              <a:fillRect l="-6061" t="-874" r="-41609"/>
            </a:stretch>
          </a:blipFill>
          <a:ln>
            <a:noFill/>
          </a:ln>
        </p:spPr>
        <p:txBody>
          <a:bodyPr/>
          <a:lstStyle/>
          <a:p>
            <a:endParaRPr lang="en-US"/>
          </a:p>
        </p:txBody>
      </p:sp>
      <p:sp>
        <p:nvSpPr>
          <p:cNvPr id="149" name="Google Shape;149;p27">
            <a:extLst>
              <a:ext uri="{FF2B5EF4-FFF2-40B4-BE49-F238E27FC236}">
                <a16:creationId xmlns:a16="http://schemas.microsoft.com/office/drawing/2014/main" id="{64A57564-7F71-CA38-9252-35C1889A2B12}"/>
              </a:ext>
            </a:extLst>
          </p:cNvPr>
          <p:cNvSpPr/>
          <p:nvPr/>
        </p:nvSpPr>
        <p:spPr>
          <a:xfrm>
            <a:off x="7545875" y="3604495"/>
            <a:ext cx="1255222" cy="1255222"/>
          </a:xfrm>
          <a:custGeom>
            <a:avLst/>
            <a:gdLst/>
            <a:ahLst/>
            <a:cxnLst/>
            <a:rect l="l" t="t" r="r" b="b"/>
            <a:pathLst>
              <a:path w="2510444" h="2510444" extrusionOk="0">
                <a:moveTo>
                  <a:pt x="0" y="0"/>
                </a:moveTo>
                <a:lnTo>
                  <a:pt x="2510444" y="0"/>
                </a:lnTo>
                <a:lnTo>
                  <a:pt x="2510444" y="2510444"/>
                </a:lnTo>
                <a:lnTo>
                  <a:pt x="0" y="2510444"/>
                </a:lnTo>
                <a:lnTo>
                  <a:pt x="0" y="0"/>
                </a:lnTo>
                <a:close/>
              </a:path>
            </a:pathLst>
          </a:custGeom>
          <a:blipFill rotWithShape="1">
            <a:blip r:embed="rId4">
              <a:alphaModFix/>
            </a:blip>
            <a:stretch>
              <a:fillRect/>
            </a:stretch>
          </a:blipFill>
          <a:ln>
            <a:noFill/>
          </a:ln>
        </p:spPr>
        <p:txBody>
          <a:bodyPr/>
          <a:lstStyle/>
          <a:p>
            <a:endParaRPr lang="en-US"/>
          </a:p>
        </p:txBody>
      </p:sp>
      <p:sp>
        <p:nvSpPr>
          <p:cNvPr id="150" name="Google Shape;150;p27">
            <a:extLst>
              <a:ext uri="{FF2B5EF4-FFF2-40B4-BE49-F238E27FC236}">
                <a16:creationId xmlns:a16="http://schemas.microsoft.com/office/drawing/2014/main" id="{6AB7F4FB-44FB-64A5-A054-4F3B48A87574}"/>
              </a:ext>
            </a:extLst>
          </p:cNvPr>
          <p:cNvSpPr txBox="1"/>
          <p:nvPr/>
        </p:nvSpPr>
        <p:spPr>
          <a:xfrm>
            <a:off x="991774" y="855158"/>
            <a:ext cx="7263586" cy="723916"/>
          </a:xfrm>
          <a:prstGeom prst="rect">
            <a:avLst/>
          </a:prstGeom>
          <a:noFill/>
          <a:ln>
            <a:noFill/>
          </a:ln>
        </p:spPr>
        <p:txBody>
          <a:bodyPr spcFirstLastPara="1" wrap="square" lIns="0" tIns="0" rIns="0" bIns="0" anchor="t" anchorCtr="0">
            <a:spAutoFit/>
          </a:bodyPr>
          <a:lstStyle/>
          <a:p>
            <a:pPr marL="0" marR="0" lvl="0" indent="0" algn="l" rtl="0">
              <a:lnSpc>
                <a:spcPct val="168021"/>
              </a:lnSpc>
              <a:spcBef>
                <a:spcPts val="0"/>
              </a:spcBef>
              <a:spcAft>
                <a:spcPts val="0"/>
              </a:spcAft>
              <a:buNone/>
            </a:pPr>
            <a:r>
              <a:rPr lang="en" sz="2800" b="0" i="0" u="none" strike="noStrike" cap="none" dirty="0">
                <a:solidFill>
                  <a:srgbClr val="434345"/>
                </a:solidFill>
                <a:latin typeface="Open Sans"/>
                <a:ea typeface="Open Sans"/>
                <a:cs typeface="Open Sans"/>
                <a:sym typeface="Open Sans"/>
              </a:rPr>
              <a:t>We’d Like to See What you Already Know</a:t>
            </a:r>
            <a:endParaRPr sz="600" dirty="0"/>
          </a:p>
        </p:txBody>
      </p:sp>
      <p:grpSp>
        <p:nvGrpSpPr>
          <p:cNvPr id="151" name="Google Shape;151;p27">
            <a:extLst>
              <a:ext uri="{FF2B5EF4-FFF2-40B4-BE49-F238E27FC236}">
                <a16:creationId xmlns:a16="http://schemas.microsoft.com/office/drawing/2014/main" id="{AE2F3AD8-9874-378D-784E-60A3F7E18DD5}"/>
              </a:ext>
            </a:extLst>
          </p:cNvPr>
          <p:cNvGrpSpPr/>
          <p:nvPr/>
        </p:nvGrpSpPr>
        <p:grpSpPr>
          <a:xfrm>
            <a:off x="888595" y="1880975"/>
            <a:ext cx="7050060" cy="1048004"/>
            <a:chOff x="-120" y="173245"/>
            <a:chExt cx="18800159" cy="2794677"/>
          </a:xfrm>
        </p:grpSpPr>
        <p:sp>
          <p:nvSpPr>
            <p:cNvPr id="152" name="Google Shape;152;p27">
              <a:extLst>
                <a:ext uri="{FF2B5EF4-FFF2-40B4-BE49-F238E27FC236}">
                  <a16:creationId xmlns:a16="http://schemas.microsoft.com/office/drawing/2014/main" id="{2E7F92AE-9E34-2AB2-E776-4DC0D25C045A}"/>
                </a:ext>
              </a:extLst>
            </p:cNvPr>
            <p:cNvSpPr txBox="1"/>
            <p:nvPr/>
          </p:nvSpPr>
          <p:spPr>
            <a:xfrm>
              <a:off x="0" y="1204290"/>
              <a:ext cx="16705410" cy="402163"/>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endParaRPr sz="700" dirty="0"/>
            </a:p>
          </p:txBody>
        </p:sp>
        <p:sp>
          <p:nvSpPr>
            <p:cNvPr id="153" name="Google Shape;153;p27">
              <a:extLst>
                <a:ext uri="{FF2B5EF4-FFF2-40B4-BE49-F238E27FC236}">
                  <a16:creationId xmlns:a16="http://schemas.microsoft.com/office/drawing/2014/main" id="{384E038C-28CB-741C-C3E2-3AD749094F61}"/>
                </a:ext>
              </a:extLst>
            </p:cNvPr>
            <p:cNvSpPr txBox="1"/>
            <p:nvPr/>
          </p:nvSpPr>
          <p:spPr>
            <a:xfrm>
              <a:off x="0" y="2565759"/>
              <a:ext cx="16705530" cy="402163"/>
            </a:xfrm>
            <a:prstGeom prst="rect">
              <a:avLst/>
            </a:prstGeom>
            <a:noFill/>
            <a:ln>
              <a:noFill/>
            </a:ln>
          </p:spPr>
          <p:txBody>
            <a:bodyPr spcFirstLastPara="1" wrap="square" lIns="0" tIns="0" rIns="0" bIns="0" anchor="t" anchorCtr="0">
              <a:spAutoFit/>
            </a:bodyPr>
            <a:lstStyle/>
            <a:p>
              <a:pPr marL="406400" marR="0" lvl="1" indent="-196850" algn="l" rtl="0">
                <a:lnSpc>
                  <a:spcPct val="140010"/>
                </a:lnSpc>
                <a:spcBef>
                  <a:spcPts val="0"/>
                </a:spcBef>
                <a:spcAft>
                  <a:spcPts val="0"/>
                </a:spcAft>
                <a:buClr>
                  <a:srgbClr val="434345"/>
                </a:buClr>
                <a:buSzPts val="1900"/>
                <a:buFont typeface="Arial"/>
                <a:buChar char="•"/>
              </a:pPr>
              <a:endParaRPr sz="700" dirty="0"/>
            </a:p>
          </p:txBody>
        </p:sp>
        <p:sp>
          <p:nvSpPr>
            <p:cNvPr id="154" name="Google Shape;154;p27">
              <a:extLst>
                <a:ext uri="{FF2B5EF4-FFF2-40B4-BE49-F238E27FC236}">
                  <a16:creationId xmlns:a16="http://schemas.microsoft.com/office/drawing/2014/main" id="{F2E56F49-CAB1-E571-DF57-EDB9316E5963}"/>
                </a:ext>
              </a:extLst>
            </p:cNvPr>
            <p:cNvSpPr txBox="1"/>
            <p:nvPr/>
          </p:nvSpPr>
          <p:spPr>
            <a:xfrm>
              <a:off x="-120" y="173245"/>
              <a:ext cx="18800159" cy="1378840"/>
            </a:xfrm>
            <a:prstGeom prst="rect">
              <a:avLst/>
            </a:prstGeom>
            <a:noFill/>
            <a:ln>
              <a:noFill/>
            </a:ln>
          </p:spPr>
          <p:txBody>
            <a:bodyPr spcFirstLastPara="1" wrap="square" lIns="0" tIns="0" rIns="0" bIns="0" anchor="t" anchorCtr="0">
              <a:spAutoFit/>
            </a:bodyPr>
            <a:lstStyle/>
            <a:p>
              <a:pPr marL="209550" marR="0" lvl="1" rtl="0">
                <a:lnSpc>
                  <a:spcPct val="140010"/>
                </a:lnSpc>
                <a:spcBef>
                  <a:spcPts val="0"/>
                </a:spcBef>
                <a:spcAft>
                  <a:spcPts val="0"/>
                </a:spcAft>
                <a:buClr>
                  <a:srgbClr val="434345"/>
                </a:buClr>
                <a:buSzPts val="1900"/>
              </a:pPr>
              <a:r>
                <a:rPr lang="en-US" sz="2400" dirty="0"/>
                <a:t>Type the URL address to take a short pre-test.</a:t>
              </a:r>
              <a:endParaRPr sz="2400" dirty="0"/>
            </a:p>
          </p:txBody>
        </p:sp>
      </p:grpSp>
      <p:sp>
        <p:nvSpPr>
          <p:cNvPr id="156" name="Google Shape;156;p27">
            <a:extLst>
              <a:ext uri="{FF2B5EF4-FFF2-40B4-BE49-F238E27FC236}">
                <a16:creationId xmlns:a16="http://schemas.microsoft.com/office/drawing/2014/main" id="{C45C2F88-AA6B-8EF1-A21E-819863D3B205}"/>
              </a:ext>
            </a:extLst>
          </p:cNvPr>
          <p:cNvSpPr/>
          <p:nvPr/>
        </p:nvSpPr>
        <p:spPr>
          <a:xfrm rot="-118389">
            <a:off x="993117" y="1527898"/>
            <a:ext cx="3225261" cy="152467"/>
          </a:xfrm>
          <a:custGeom>
            <a:avLst/>
            <a:gdLst/>
            <a:ahLst/>
            <a:cxnLst/>
            <a:rect l="l" t="t" r="r" b="b"/>
            <a:pathLst>
              <a:path w="6450522" h="304934" extrusionOk="0">
                <a:moveTo>
                  <a:pt x="0" y="0"/>
                </a:moveTo>
                <a:lnTo>
                  <a:pt x="6450522" y="0"/>
                </a:lnTo>
                <a:lnTo>
                  <a:pt x="6450522" y="304934"/>
                </a:lnTo>
                <a:lnTo>
                  <a:pt x="0" y="304934"/>
                </a:lnTo>
                <a:lnTo>
                  <a:pt x="0" y="0"/>
                </a:lnTo>
                <a:close/>
              </a:path>
            </a:pathLst>
          </a:custGeom>
          <a:blipFill rotWithShape="1">
            <a:blip r:embed="rId5">
              <a:alphaModFix/>
            </a:blip>
            <a:stretch>
              <a:fillRect b="-3055"/>
            </a:stretch>
          </a:blipFill>
          <a:ln>
            <a:noFill/>
          </a:ln>
        </p:spPr>
        <p:txBody>
          <a:bodyPr/>
          <a:lstStyle/>
          <a:p>
            <a:endParaRPr lang="en-US"/>
          </a:p>
        </p:txBody>
      </p:sp>
      <p:sp>
        <p:nvSpPr>
          <p:cNvPr id="4" name="TextBox 3">
            <a:extLst>
              <a:ext uri="{FF2B5EF4-FFF2-40B4-BE49-F238E27FC236}">
                <a16:creationId xmlns:a16="http://schemas.microsoft.com/office/drawing/2014/main" id="{8C433BB9-7B24-586D-00FA-C4FE79009248}"/>
              </a:ext>
            </a:extLst>
          </p:cNvPr>
          <p:cNvSpPr txBox="1"/>
          <p:nvPr/>
        </p:nvSpPr>
        <p:spPr>
          <a:xfrm>
            <a:off x="3054927" y="2784224"/>
            <a:ext cx="2791691" cy="307777"/>
          </a:xfrm>
          <a:prstGeom prst="rect">
            <a:avLst/>
          </a:prstGeom>
          <a:noFill/>
        </p:spPr>
        <p:txBody>
          <a:bodyPr wrap="square" rtlCol="0">
            <a:spAutoFit/>
          </a:bodyPr>
          <a:lstStyle/>
          <a:p>
            <a:pPr algn="ctr"/>
            <a:r>
              <a:rPr lang="en-US" dirty="0">
                <a:hlinkClick r:id="rId6"/>
              </a:rPr>
              <a:t>http://elhms.info</a:t>
            </a:r>
            <a:r>
              <a:rPr lang="en-US" dirty="0"/>
              <a:t> </a:t>
            </a:r>
          </a:p>
        </p:txBody>
      </p:sp>
    </p:spTree>
    <p:extLst>
      <p:ext uri="{BB962C8B-B14F-4D97-AF65-F5344CB8AC3E}">
        <p14:creationId xmlns:p14="http://schemas.microsoft.com/office/powerpoint/2010/main" val="32027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60"/>
        <p:cNvGrpSpPr/>
        <p:nvPr/>
      </p:nvGrpSpPr>
      <p:grpSpPr>
        <a:xfrm>
          <a:off x="0" y="0"/>
          <a:ext cx="0" cy="0"/>
          <a:chOff x="0" y="0"/>
          <a:chExt cx="0" cy="0"/>
        </a:xfrm>
      </p:grpSpPr>
      <p:sp>
        <p:nvSpPr>
          <p:cNvPr id="164" name="Google Shape;164;p28"/>
          <p:cNvSpPr txBox="1"/>
          <p:nvPr/>
        </p:nvSpPr>
        <p:spPr>
          <a:xfrm>
            <a:off x="2681410" y="316275"/>
            <a:ext cx="3781200" cy="6156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 sz="4000" b="1" i="0" u="none" strike="noStrike" cap="none">
                <a:solidFill>
                  <a:srgbClr val="FEFEFE"/>
                </a:solidFill>
                <a:latin typeface="Open Sans"/>
                <a:ea typeface="Open Sans"/>
                <a:cs typeface="Open Sans"/>
                <a:sym typeface="Open Sans"/>
              </a:rPr>
              <a:t>The</a:t>
            </a:r>
            <a:r>
              <a:rPr lang="en" sz="4000" b="1">
                <a:solidFill>
                  <a:srgbClr val="FEFEFE"/>
                </a:solidFill>
                <a:latin typeface="Open Sans"/>
                <a:ea typeface="Open Sans"/>
                <a:cs typeface="Open Sans"/>
                <a:sym typeface="Open Sans"/>
              </a:rPr>
              <a:t> </a:t>
            </a:r>
            <a:r>
              <a:rPr lang="en" sz="4000" b="1" i="0" u="none" strike="noStrike" cap="none">
                <a:solidFill>
                  <a:srgbClr val="FEFEFE"/>
                </a:solidFill>
                <a:latin typeface="Open Sans"/>
                <a:ea typeface="Open Sans"/>
                <a:cs typeface="Open Sans"/>
                <a:sym typeface="Open Sans"/>
              </a:rPr>
              <a:t>Video</a:t>
            </a:r>
            <a:endParaRPr sz="700"/>
          </a:p>
        </p:txBody>
      </p:sp>
      <p:sp>
        <p:nvSpPr>
          <p:cNvPr id="165" name="Google Shape;165;p28"/>
          <p:cNvSpPr/>
          <p:nvPr/>
        </p:nvSpPr>
        <p:spPr>
          <a:xfrm>
            <a:off x="2178158" y="4725891"/>
            <a:ext cx="4787684" cy="43525"/>
          </a:xfrm>
          <a:custGeom>
            <a:avLst/>
            <a:gdLst/>
            <a:ahLst/>
            <a:cxnLst/>
            <a:rect l="l" t="t" r="r" b="b"/>
            <a:pathLst>
              <a:path w="9575368" h="87049" extrusionOk="0">
                <a:moveTo>
                  <a:pt x="0" y="0"/>
                </a:moveTo>
                <a:lnTo>
                  <a:pt x="9575368" y="0"/>
                </a:lnTo>
                <a:lnTo>
                  <a:pt x="9575368" y="87049"/>
                </a:lnTo>
                <a:lnTo>
                  <a:pt x="0" y="87049"/>
                </a:lnTo>
                <a:lnTo>
                  <a:pt x="0" y="0"/>
                </a:lnTo>
                <a:close/>
              </a:path>
            </a:pathLst>
          </a:custGeom>
          <a:blipFill rotWithShape="1">
            <a:blip r:embed="rId4">
              <a:alphaModFix/>
            </a:blip>
            <a:stretch>
              <a:fillRect/>
            </a:stretch>
          </a:blipFill>
          <a:ln>
            <a:noFill/>
          </a:ln>
        </p:spPr>
        <p:txBody>
          <a:bodyPr/>
          <a:lstStyle/>
          <a:p>
            <a:endParaRPr lang="en-US"/>
          </a:p>
        </p:txBody>
      </p:sp>
      <p:pic>
        <p:nvPicPr>
          <p:cNvPr id="4" name="Online Media 3" title="Erika's Lighthouse Level II: Depression Awareness (FULL)">
            <a:hlinkClick r:id="" action="ppaction://media"/>
            <a:extLst>
              <a:ext uri="{FF2B5EF4-FFF2-40B4-BE49-F238E27FC236}">
                <a16:creationId xmlns:a16="http://schemas.microsoft.com/office/drawing/2014/main" id="{4F26344D-DA1F-F34F-743C-54EB19711386}"/>
              </a:ext>
            </a:extLst>
          </p:cNvPr>
          <p:cNvPicPr>
            <a:picLocks noRot="1" noChangeAspect="1"/>
          </p:cNvPicPr>
          <p:nvPr>
            <a:videoFile r:link="rId1"/>
          </p:nvPr>
        </p:nvPicPr>
        <p:blipFill>
          <a:blip r:embed="rId5"/>
          <a:stretch>
            <a:fillRect/>
          </a:stretch>
        </p:blipFill>
        <p:spPr>
          <a:xfrm>
            <a:off x="1425408" y="1170544"/>
            <a:ext cx="6293183" cy="3555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169"/>
        <p:cNvGrpSpPr/>
        <p:nvPr/>
      </p:nvGrpSpPr>
      <p:grpSpPr>
        <a:xfrm>
          <a:off x="0" y="0"/>
          <a:ext cx="0" cy="0"/>
          <a:chOff x="0" y="0"/>
          <a:chExt cx="0" cy="0"/>
        </a:xfrm>
      </p:grpSpPr>
      <p:sp>
        <p:nvSpPr>
          <p:cNvPr id="170" name="Google Shape;170;p29"/>
          <p:cNvSpPr/>
          <p:nvPr/>
        </p:nvSpPr>
        <p:spPr>
          <a:xfrm rot="5400000">
            <a:off x="2493535" y="-1365681"/>
            <a:ext cx="4152814" cy="8119415"/>
          </a:xfrm>
          <a:custGeom>
            <a:avLst/>
            <a:gdLst/>
            <a:ahLst/>
            <a:cxnLst/>
            <a:rect l="l" t="t" r="r" b="b"/>
            <a:pathLst>
              <a:path w="8305628" h="16238830" extrusionOk="0">
                <a:moveTo>
                  <a:pt x="0" y="0"/>
                </a:moveTo>
                <a:lnTo>
                  <a:pt x="8305628" y="0"/>
                </a:lnTo>
                <a:lnTo>
                  <a:pt x="8305628" y="16238831"/>
                </a:lnTo>
                <a:lnTo>
                  <a:pt x="0" y="16238831"/>
                </a:lnTo>
                <a:lnTo>
                  <a:pt x="0" y="0"/>
                </a:lnTo>
                <a:close/>
              </a:path>
            </a:pathLst>
          </a:custGeom>
          <a:blipFill rotWithShape="1">
            <a:blip r:embed="rId3">
              <a:alphaModFix/>
            </a:blip>
            <a:stretch>
              <a:fillRect l="-6058" t="-879" r="-41608"/>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29"/>
          <p:cNvSpPr/>
          <p:nvPr/>
        </p:nvSpPr>
        <p:spPr>
          <a:xfrm rot="-120272">
            <a:off x="2058606" y="1373713"/>
            <a:ext cx="4834495" cy="228540"/>
          </a:xfrm>
          <a:custGeom>
            <a:avLst/>
            <a:gdLst/>
            <a:ahLst/>
            <a:cxnLst/>
            <a:rect l="l" t="t" r="r" b="b"/>
            <a:pathLst>
              <a:path w="9663074" h="456800" extrusionOk="0">
                <a:moveTo>
                  <a:pt x="0" y="0"/>
                </a:moveTo>
                <a:lnTo>
                  <a:pt x="9663074" y="0"/>
                </a:lnTo>
                <a:lnTo>
                  <a:pt x="9663074" y="456800"/>
                </a:lnTo>
                <a:lnTo>
                  <a:pt x="0" y="456800"/>
                </a:lnTo>
                <a:lnTo>
                  <a:pt x="0" y="0"/>
                </a:lnTo>
                <a:close/>
              </a:path>
            </a:pathLst>
          </a:custGeom>
          <a:blipFill rotWithShape="1">
            <a:blip r:embed="rId4">
              <a:alphaModFix/>
            </a:blip>
            <a:stretch>
              <a:fillRect b="-3059"/>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29"/>
          <p:cNvSpPr txBox="1"/>
          <p:nvPr/>
        </p:nvSpPr>
        <p:spPr>
          <a:xfrm>
            <a:off x="1645578" y="644911"/>
            <a:ext cx="5852700" cy="492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8021"/>
              </a:lnSpc>
              <a:spcBef>
                <a:spcPts val="0"/>
              </a:spcBef>
              <a:spcAft>
                <a:spcPts val="0"/>
              </a:spcAft>
              <a:buClr>
                <a:srgbClr val="000000"/>
              </a:buClr>
              <a:buSzTx/>
              <a:buFont typeface="Arial"/>
              <a:buNone/>
              <a:tabLst/>
              <a:defRPr/>
            </a:pPr>
            <a:r>
              <a:rPr kumimoji="0" lang="en" sz="3200" b="1" i="0" u="none" strike="noStrike" kern="0" cap="none" spc="0" normalizeH="0" baseline="0" noProof="0">
                <a:ln>
                  <a:noFill/>
                </a:ln>
                <a:solidFill>
                  <a:srgbClr val="434345"/>
                </a:solidFill>
                <a:effectLst/>
                <a:uLnTx/>
                <a:uFillTx/>
                <a:latin typeface="Open Sans"/>
                <a:ea typeface="Open Sans"/>
                <a:cs typeface="Open Sans"/>
                <a:sym typeface="Open Sans"/>
              </a:rPr>
              <a:t>Discussion Questions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9"/>
          <p:cNvSpPr txBox="1"/>
          <p:nvPr/>
        </p:nvSpPr>
        <p:spPr>
          <a:xfrm>
            <a:off x="1207661" y="1950795"/>
            <a:ext cx="1650900" cy="810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7977"/>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434345"/>
                </a:solidFill>
                <a:effectLst/>
                <a:uLnTx/>
                <a:uFillTx/>
                <a:latin typeface="Open Sans"/>
                <a:ea typeface="Open Sans"/>
                <a:cs typeface="Open Sans"/>
                <a:sym typeface="Open Sans"/>
              </a:rPr>
              <a:t>How common is depression in teens?</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9"/>
          <p:cNvSpPr txBox="1"/>
          <p:nvPr/>
        </p:nvSpPr>
        <p:spPr>
          <a:xfrm>
            <a:off x="3678460" y="1838450"/>
            <a:ext cx="1972800" cy="1107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7977"/>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434345"/>
                </a:solidFill>
                <a:effectLst/>
                <a:uLnTx/>
                <a:uFillTx/>
                <a:latin typeface="Open Sans"/>
                <a:ea typeface="Open Sans"/>
                <a:cs typeface="Open Sans"/>
                <a:sym typeface="Open Sans"/>
              </a:rPr>
              <a:t>Can you tell by someone's appearance that they have depression?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29"/>
          <p:cNvSpPr txBox="1"/>
          <p:nvPr/>
        </p:nvSpPr>
        <p:spPr>
          <a:xfrm>
            <a:off x="1207640" y="3234535"/>
            <a:ext cx="1868100" cy="1404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7977"/>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434345"/>
                </a:solidFill>
                <a:effectLst/>
                <a:uLnTx/>
                <a:uFillTx/>
                <a:latin typeface="Open Sans"/>
                <a:ea typeface="Open Sans"/>
                <a:cs typeface="Open Sans"/>
                <a:sym typeface="Open Sans"/>
              </a:rPr>
              <a:t>Does this mean that anyone who experiences stress will be diagnosed with depression?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29"/>
          <p:cNvSpPr txBox="1"/>
          <p:nvPr/>
        </p:nvSpPr>
        <p:spPr>
          <a:xfrm>
            <a:off x="6233091" y="1838462"/>
            <a:ext cx="1972800" cy="1189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8018"/>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434345"/>
                </a:solidFill>
                <a:effectLst/>
                <a:uLnTx/>
                <a:uFillTx/>
                <a:latin typeface="Open Sans"/>
                <a:ea typeface="Open Sans"/>
                <a:cs typeface="Open Sans"/>
                <a:sym typeface="Open Sans"/>
              </a:rPr>
              <a:t>If there is a history of depression in your family it does not mean you will develop it .</a:t>
            </a:r>
            <a:endParaRPr kumimoji="0" sz="600" b="0"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Google Shape;178;p29"/>
          <p:cNvSpPr/>
          <p:nvPr/>
        </p:nvSpPr>
        <p:spPr>
          <a:xfrm>
            <a:off x="886018" y="1974604"/>
            <a:ext cx="148747" cy="142526"/>
          </a:xfrm>
          <a:custGeom>
            <a:avLst/>
            <a:gdLst/>
            <a:ahLst/>
            <a:cxnLst/>
            <a:rect l="l" t="t" r="r" b="b"/>
            <a:pathLst>
              <a:path w="297493" h="285053" extrusionOk="0">
                <a:moveTo>
                  <a:pt x="0" y="0"/>
                </a:moveTo>
                <a:lnTo>
                  <a:pt x="297493" y="0"/>
                </a:lnTo>
                <a:lnTo>
                  <a:pt x="297493" y="285053"/>
                </a:lnTo>
                <a:lnTo>
                  <a:pt x="0" y="285053"/>
                </a:lnTo>
                <a:lnTo>
                  <a:pt x="0" y="0"/>
                </a:lnTo>
                <a:close/>
              </a:path>
            </a:pathLst>
          </a:custGeom>
          <a:blipFill rotWithShape="1">
            <a:blip r:embed="rId5">
              <a:alphaModFix/>
            </a:blip>
            <a:stretch>
              <a:fillRect b="-1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9"/>
          <p:cNvSpPr/>
          <p:nvPr/>
        </p:nvSpPr>
        <p:spPr>
          <a:xfrm>
            <a:off x="886018" y="3320598"/>
            <a:ext cx="148747" cy="142526"/>
          </a:xfrm>
          <a:custGeom>
            <a:avLst/>
            <a:gdLst/>
            <a:ahLst/>
            <a:cxnLst/>
            <a:rect l="l" t="t" r="r" b="b"/>
            <a:pathLst>
              <a:path w="297493" h="285053" extrusionOk="0">
                <a:moveTo>
                  <a:pt x="0" y="0"/>
                </a:moveTo>
                <a:lnTo>
                  <a:pt x="297493" y="0"/>
                </a:lnTo>
                <a:lnTo>
                  <a:pt x="297493" y="285053"/>
                </a:lnTo>
                <a:lnTo>
                  <a:pt x="0" y="285053"/>
                </a:lnTo>
                <a:lnTo>
                  <a:pt x="0" y="0"/>
                </a:lnTo>
                <a:close/>
              </a:path>
            </a:pathLst>
          </a:custGeom>
          <a:blipFill rotWithShape="1">
            <a:blip r:embed="rId5">
              <a:alphaModFix/>
            </a:blip>
            <a:stretch>
              <a:fillRect b="-1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9"/>
          <p:cNvSpPr/>
          <p:nvPr/>
        </p:nvSpPr>
        <p:spPr>
          <a:xfrm>
            <a:off x="3457138" y="1974607"/>
            <a:ext cx="148746" cy="142526"/>
          </a:xfrm>
          <a:custGeom>
            <a:avLst/>
            <a:gdLst/>
            <a:ahLst/>
            <a:cxnLst/>
            <a:rect l="l" t="t" r="r" b="b"/>
            <a:pathLst>
              <a:path w="297493" h="285053" extrusionOk="0">
                <a:moveTo>
                  <a:pt x="0" y="0"/>
                </a:moveTo>
                <a:lnTo>
                  <a:pt x="297493" y="0"/>
                </a:lnTo>
                <a:lnTo>
                  <a:pt x="297493" y="285052"/>
                </a:lnTo>
                <a:lnTo>
                  <a:pt x="0" y="285052"/>
                </a:lnTo>
                <a:lnTo>
                  <a:pt x="0" y="0"/>
                </a:lnTo>
                <a:close/>
              </a:path>
            </a:pathLst>
          </a:custGeom>
          <a:blipFill rotWithShape="1">
            <a:blip r:embed="rId5">
              <a:alphaModFix/>
            </a:blip>
            <a:stretch>
              <a:fillRect b="-1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29"/>
          <p:cNvSpPr/>
          <p:nvPr/>
        </p:nvSpPr>
        <p:spPr>
          <a:xfrm>
            <a:off x="6019578" y="3310724"/>
            <a:ext cx="148746" cy="142526"/>
          </a:xfrm>
          <a:custGeom>
            <a:avLst/>
            <a:gdLst/>
            <a:ahLst/>
            <a:cxnLst/>
            <a:rect l="l" t="t" r="r" b="b"/>
            <a:pathLst>
              <a:path w="297493" h="285052" extrusionOk="0">
                <a:moveTo>
                  <a:pt x="0" y="0"/>
                </a:moveTo>
                <a:lnTo>
                  <a:pt x="297493" y="0"/>
                </a:lnTo>
                <a:lnTo>
                  <a:pt x="297493" y="285052"/>
                </a:lnTo>
                <a:lnTo>
                  <a:pt x="0" y="285052"/>
                </a:lnTo>
                <a:lnTo>
                  <a:pt x="0" y="0"/>
                </a:lnTo>
                <a:close/>
              </a:path>
            </a:pathLst>
          </a:custGeom>
          <a:blipFill rotWithShape="1">
            <a:blip r:embed="rId5">
              <a:alphaModFix/>
            </a:blip>
            <a:stretch>
              <a:fillRect b="-1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9"/>
          <p:cNvSpPr txBox="1"/>
          <p:nvPr/>
        </p:nvSpPr>
        <p:spPr>
          <a:xfrm>
            <a:off x="6285439" y="3240804"/>
            <a:ext cx="1868100" cy="810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7977"/>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434345"/>
                </a:solidFill>
                <a:effectLst/>
                <a:uLnTx/>
                <a:uFillTx/>
                <a:latin typeface="Open Sans"/>
                <a:ea typeface="Open Sans"/>
                <a:cs typeface="Open Sans"/>
                <a:sym typeface="Open Sans"/>
              </a:rPr>
              <a:t>What are the signs and symptoms of depression?</a:t>
            </a: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29"/>
          <p:cNvSpPr/>
          <p:nvPr/>
        </p:nvSpPr>
        <p:spPr>
          <a:xfrm>
            <a:off x="5945205" y="1974592"/>
            <a:ext cx="148746" cy="142526"/>
          </a:xfrm>
          <a:custGeom>
            <a:avLst/>
            <a:gdLst/>
            <a:ahLst/>
            <a:cxnLst/>
            <a:rect l="l" t="t" r="r" b="b"/>
            <a:pathLst>
              <a:path w="297493" h="285053" extrusionOk="0">
                <a:moveTo>
                  <a:pt x="0" y="0"/>
                </a:moveTo>
                <a:lnTo>
                  <a:pt x="297493" y="0"/>
                </a:lnTo>
                <a:lnTo>
                  <a:pt x="297493" y="285053"/>
                </a:lnTo>
                <a:lnTo>
                  <a:pt x="0" y="285053"/>
                </a:lnTo>
                <a:lnTo>
                  <a:pt x="0" y="0"/>
                </a:lnTo>
                <a:close/>
              </a:path>
            </a:pathLst>
          </a:custGeom>
          <a:blipFill rotWithShape="1">
            <a:blip r:embed="rId5">
              <a:alphaModFix/>
            </a:blip>
            <a:stretch>
              <a:fillRect b="-10"/>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09"/>
        <p:cNvGrpSpPr/>
        <p:nvPr/>
      </p:nvGrpSpPr>
      <p:grpSpPr>
        <a:xfrm>
          <a:off x="0" y="0"/>
          <a:ext cx="0" cy="0"/>
          <a:chOff x="0" y="0"/>
          <a:chExt cx="0" cy="0"/>
        </a:xfrm>
      </p:grpSpPr>
      <p:sp>
        <p:nvSpPr>
          <p:cNvPr id="210" name="Google Shape;210;p32"/>
          <p:cNvSpPr/>
          <p:nvPr/>
        </p:nvSpPr>
        <p:spPr>
          <a:xfrm rot="5400000">
            <a:off x="2390253" y="-1445972"/>
            <a:ext cx="4152814" cy="8119415"/>
          </a:xfrm>
          <a:custGeom>
            <a:avLst/>
            <a:gdLst/>
            <a:ahLst/>
            <a:cxnLst/>
            <a:rect l="l" t="t" r="r" b="b"/>
            <a:pathLst>
              <a:path w="8305628" h="16238830" extrusionOk="0">
                <a:moveTo>
                  <a:pt x="0" y="0"/>
                </a:moveTo>
                <a:lnTo>
                  <a:pt x="8305628" y="0"/>
                </a:lnTo>
                <a:lnTo>
                  <a:pt x="8305628" y="16238830"/>
                </a:lnTo>
                <a:lnTo>
                  <a:pt x="0" y="16238830"/>
                </a:lnTo>
                <a:lnTo>
                  <a:pt x="0" y="0"/>
                </a:lnTo>
                <a:close/>
              </a:path>
            </a:pathLst>
          </a:custGeom>
          <a:blipFill rotWithShape="1">
            <a:blip r:embed="rId3">
              <a:alphaModFix/>
            </a:blip>
            <a:stretch>
              <a:fillRect l="-6061" t="-874" r="-41609"/>
            </a:stretch>
          </a:blipFill>
          <a:ln>
            <a:noFill/>
          </a:ln>
        </p:spPr>
        <p:txBody>
          <a:bodyPr/>
          <a:lstStyle/>
          <a:p>
            <a:endParaRPr lang="en-US"/>
          </a:p>
        </p:txBody>
      </p:sp>
      <p:sp>
        <p:nvSpPr>
          <p:cNvPr id="211" name="Google Shape;211;p32"/>
          <p:cNvSpPr txBox="1"/>
          <p:nvPr/>
        </p:nvSpPr>
        <p:spPr>
          <a:xfrm>
            <a:off x="1540239" y="542090"/>
            <a:ext cx="5852700" cy="861774"/>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 sz="4000" b="1" i="0" u="none" strike="noStrike" cap="none" dirty="0">
                <a:solidFill>
                  <a:srgbClr val="434345"/>
                </a:solidFill>
                <a:latin typeface="Open Sans"/>
                <a:ea typeface="Open Sans"/>
                <a:cs typeface="Open Sans"/>
                <a:sym typeface="Open Sans"/>
              </a:rPr>
              <a:t>Depression Symptoms</a:t>
            </a:r>
            <a:endParaRPr sz="700" dirty="0"/>
          </a:p>
        </p:txBody>
      </p:sp>
      <p:sp>
        <p:nvSpPr>
          <p:cNvPr id="212" name="Google Shape;212;p32"/>
          <p:cNvSpPr/>
          <p:nvPr/>
        </p:nvSpPr>
        <p:spPr>
          <a:xfrm rot="-118389">
            <a:off x="2050892" y="1228453"/>
            <a:ext cx="4831537" cy="228400"/>
          </a:xfrm>
          <a:custGeom>
            <a:avLst/>
            <a:gdLst/>
            <a:ahLst/>
            <a:cxnLst/>
            <a:rect l="l" t="t" r="r" b="b"/>
            <a:pathLst>
              <a:path w="9663074" h="456800" extrusionOk="0">
                <a:moveTo>
                  <a:pt x="0" y="0"/>
                </a:moveTo>
                <a:lnTo>
                  <a:pt x="9663074" y="0"/>
                </a:lnTo>
                <a:lnTo>
                  <a:pt x="9663074" y="456800"/>
                </a:lnTo>
                <a:lnTo>
                  <a:pt x="0" y="456800"/>
                </a:lnTo>
                <a:lnTo>
                  <a:pt x="0" y="0"/>
                </a:lnTo>
                <a:close/>
              </a:path>
            </a:pathLst>
          </a:custGeom>
          <a:blipFill rotWithShape="1">
            <a:blip r:embed="rId4">
              <a:alphaModFix/>
            </a:blip>
            <a:stretch>
              <a:fillRect/>
            </a:stretch>
          </a:blipFill>
          <a:ln>
            <a:noFill/>
          </a:ln>
        </p:spPr>
        <p:txBody>
          <a:bodyPr/>
          <a:lstStyle/>
          <a:p>
            <a:endParaRPr lang="en-US"/>
          </a:p>
        </p:txBody>
      </p:sp>
      <p:sp>
        <p:nvSpPr>
          <p:cNvPr id="213" name="Google Shape;213;p32"/>
          <p:cNvSpPr/>
          <p:nvPr/>
        </p:nvSpPr>
        <p:spPr>
          <a:xfrm>
            <a:off x="6080974" y="1926239"/>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
        <p:nvSpPr>
          <p:cNvPr id="214" name="Google Shape;214;p32"/>
          <p:cNvSpPr/>
          <p:nvPr/>
        </p:nvSpPr>
        <p:spPr>
          <a:xfrm>
            <a:off x="6143902" y="1989166"/>
            <a:ext cx="1931545" cy="1931545"/>
          </a:xfrm>
          <a:custGeom>
            <a:avLst/>
            <a:gdLst/>
            <a:ahLst/>
            <a:cxnLst/>
            <a:rect l="l" t="t" r="r" b="b"/>
            <a:pathLst>
              <a:path w="3863090" h="3863090" extrusionOk="0">
                <a:moveTo>
                  <a:pt x="0" y="0"/>
                </a:moveTo>
                <a:lnTo>
                  <a:pt x="3863090" y="0"/>
                </a:lnTo>
                <a:lnTo>
                  <a:pt x="3863090" y="3863091"/>
                </a:lnTo>
                <a:lnTo>
                  <a:pt x="0" y="3863091"/>
                </a:lnTo>
                <a:lnTo>
                  <a:pt x="0" y="0"/>
                </a:lnTo>
                <a:close/>
              </a:path>
            </a:pathLst>
          </a:custGeom>
          <a:blipFill rotWithShape="1">
            <a:blip r:embed="rId6">
              <a:alphaModFix/>
            </a:blip>
            <a:stretch>
              <a:fillRect/>
            </a:stretch>
          </a:blipFill>
          <a:ln>
            <a:noFill/>
          </a:ln>
        </p:spPr>
        <p:txBody>
          <a:bodyPr/>
          <a:lstStyle/>
          <a:p>
            <a:endParaRPr lang="en-US"/>
          </a:p>
        </p:txBody>
      </p:sp>
      <p:grpSp>
        <p:nvGrpSpPr>
          <p:cNvPr id="215" name="Google Shape;215;p32"/>
          <p:cNvGrpSpPr/>
          <p:nvPr/>
        </p:nvGrpSpPr>
        <p:grpSpPr>
          <a:xfrm rot="643592">
            <a:off x="6403836" y="2357436"/>
            <a:ext cx="1268911" cy="1857172"/>
            <a:chOff x="-75663" y="-361245"/>
            <a:chExt cx="3383763" cy="4952459"/>
          </a:xfrm>
        </p:grpSpPr>
        <p:sp>
          <p:nvSpPr>
            <p:cNvPr id="216" name="Google Shape;216;p32"/>
            <p:cNvSpPr txBox="1"/>
            <p:nvPr/>
          </p:nvSpPr>
          <p:spPr>
            <a:xfrm>
              <a:off x="-75663" y="-361245"/>
              <a:ext cx="3308100" cy="3565800"/>
            </a:xfrm>
            <a:prstGeom prst="rect">
              <a:avLst/>
            </a:prstGeom>
            <a:noFill/>
            <a:ln>
              <a:noFill/>
            </a:ln>
          </p:spPr>
          <p:txBody>
            <a:bodyPr spcFirstLastPara="1" wrap="square" lIns="0" tIns="0" rIns="0" bIns="0" anchor="t" anchorCtr="0">
              <a:spAutoFit/>
            </a:bodyPr>
            <a:lstStyle/>
            <a:p>
              <a:pPr marL="0" marR="0" lvl="0" indent="0" algn="ctr" rtl="0">
                <a:lnSpc>
                  <a:spcPct val="103972"/>
                </a:lnSpc>
                <a:spcBef>
                  <a:spcPts val="0"/>
                </a:spcBef>
                <a:spcAft>
                  <a:spcPts val="0"/>
                </a:spcAft>
                <a:buNone/>
              </a:pPr>
              <a:r>
                <a:rPr lang="en" sz="1200" i="0" u="none" strike="noStrike" cap="none">
                  <a:solidFill>
                    <a:srgbClr val="434345"/>
                  </a:solidFill>
                  <a:latin typeface="Open Sans"/>
                  <a:ea typeface="Open Sans"/>
                  <a:cs typeface="Open Sans"/>
                  <a:sym typeface="Open Sans"/>
                </a:rPr>
                <a:t>5 or more of these symptoms must be present every day for at least 2 weeks or more </a:t>
              </a:r>
              <a:endParaRPr sz="700">
                <a:latin typeface="Open Sans"/>
                <a:ea typeface="Open Sans"/>
                <a:cs typeface="Open Sans"/>
                <a:sym typeface="Open Sans"/>
              </a:endParaRPr>
            </a:p>
            <a:p>
              <a:pPr marL="0" marR="0" lvl="0" indent="0" algn="ctr" rtl="0">
                <a:lnSpc>
                  <a:spcPct val="103972"/>
                </a:lnSpc>
                <a:spcBef>
                  <a:spcPts val="0"/>
                </a:spcBef>
                <a:spcAft>
                  <a:spcPts val="0"/>
                </a:spcAft>
                <a:buNone/>
              </a:pPr>
              <a:endParaRPr sz="1200" i="0" u="none" strike="noStrike" cap="none">
                <a:solidFill>
                  <a:srgbClr val="434345"/>
                </a:solidFill>
                <a:latin typeface="Open Sans"/>
                <a:ea typeface="Open Sans"/>
                <a:cs typeface="Open Sans"/>
                <a:sym typeface="Open Sans"/>
              </a:endParaRPr>
            </a:p>
          </p:txBody>
        </p:sp>
        <p:sp>
          <p:nvSpPr>
            <p:cNvPr id="217" name="Google Shape;217;p32"/>
            <p:cNvSpPr txBox="1"/>
            <p:nvPr/>
          </p:nvSpPr>
          <p:spPr>
            <a:xfrm>
              <a:off x="0" y="4267814"/>
              <a:ext cx="3308100" cy="323400"/>
            </a:xfrm>
            <a:prstGeom prst="rect">
              <a:avLst/>
            </a:prstGeom>
            <a:noFill/>
            <a:ln>
              <a:noFill/>
            </a:ln>
          </p:spPr>
          <p:txBody>
            <a:bodyPr spcFirstLastPara="1" wrap="square" lIns="0" tIns="0" rIns="0" bIns="0" anchor="t" anchorCtr="0">
              <a:spAutoFit/>
            </a:bodyPr>
            <a:lstStyle/>
            <a:p>
              <a:pPr marL="0" marR="0" lvl="0" indent="0" algn="ctr" rtl="0">
                <a:lnSpc>
                  <a:spcPct val="87500"/>
                </a:lnSpc>
                <a:spcBef>
                  <a:spcPts val="0"/>
                </a:spcBef>
                <a:spcAft>
                  <a:spcPts val="0"/>
                </a:spcAft>
                <a:buNone/>
              </a:pPr>
              <a:endParaRPr sz="900" i="0" u="none" strike="noStrike" cap="none">
                <a:solidFill>
                  <a:schemeClr val="dk1"/>
                </a:solidFill>
                <a:latin typeface="Open Sans"/>
                <a:ea typeface="Open Sans"/>
                <a:cs typeface="Open Sans"/>
                <a:sym typeface="Open Sans"/>
              </a:endParaRPr>
            </a:p>
          </p:txBody>
        </p:sp>
      </p:grpSp>
      <p:sp>
        <p:nvSpPr>
          <p:cNvPr id="218" name="Google Shape;218;p32"/>
          <p:cNvSpPr txBox="1"/>
          <p:nvPr/>
        </p:nvSpPr>
        <p:spPr>
          <a:xfrm>
            <a:off x="1086249" y="1411694"/>
            <a:ext cx="4477200" cy="3111900"/>
          </a:xfrm>
          <a:prstGeom prst="rect">
            <a:avLst/>
          </a:prstGeom>
          <a:noFill/>
          <a:ln>
            <a:noFill/>
          </a:ln>
        </p:spPr>
        <p:txBody>
          <a:bodyPr spcFirstLastPara="1" wrap="square" lIns="0" tIns="0" rIns="0" bIns="0" anchor="t" anchorCtr="0">
            <a:spAutoFit/>
          </a:bodyPr>
          <a:lstStyle/>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Depressed mood, sadness, or irritability</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Loss of interest or pleasure in activities</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Change in weight or appetite</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Change in sleep</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Feeling sped up or slowed down</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Fatigue or loss of energy</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Feelings of worthlessness or guilt</a:t>
            </a:r>
            <a:endParaRPr>
              <a:latin typeface="Open Sans"/>
              <a:ea typeface="Open Sans"/>
              <a:cs typeface="Open Sans"/>
              <a:sym typeface="Open Sans"/>
            </a:endParaRPr>
          </a:p>
          <a:p>
            <a:pPr marL="342900" marR="0" lvl="1" indent="-165100" algn="l" rtl="0">
              <a:lnSpc>
                <a:spcPct val="168017"/>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Trouble concentrating or making decisions</a:t>
            </a:r>
            <a:endParaRPr>
              <a:latin typeface="Open Sans"/>
              <a:ea typeface="Open Sans"/>
              <a:cs typeface="Open Sans"/>
              <a:sym typeface="Open Sans"/>
            </a:endParaRPr>
          </a:p>
          <a:p>
            <a:pPr marL="342900" marR="0" lvl="1" indent="-165100" algn="l" rtl="0">
              <a:lnSpc>
                <a:spcPct val="168049"/>
              </a:lnSpc>
              <a:spcBef>
                <a:spcPts val="0"/>
              </a:spcBef>
              <a:spcAft>
                <a:spcPts val="0"/>
              </a:spcAft>
              <a:buClr>
                <a:srgbClr val="434345"/>
              </a:buClr>
              <a:buSzPts val="1400"/>
              <a:buFont typeface="Open Sans"/>
              <a:buChar char="•"/>
            </a:pPr>
            <a:r>
              <a:rPr lang="en" i="0" u="none" strike="noStrike" cap="none">
                <a:solidFill>
                  <a:srgbClr val="434345"/>
                </a:solidFill>
                <a:latin typeface="Open Sans"/>
                <a:ea typeface="Open Sans"/>
                <a:cs typeface="Open Sans"/>
                <a:sym typeface="Open Sans"/>
              </a:rPr>
              <a:t>Thoughts of death or acts of self-harm</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7EDB"/>
        </a:solidFill>
        <a:effectLst/>
      </p:bgPr>
    </p:bg>
    <p:spTree>
      <p:nvGrpSpPr>
        <p:cNvPr id="1" name="Shape 222"/>
        <p:cNvGrpSpPr/>
        <p:nvPr/>
      </p:nvGrpSpPr>
      <p:grpSpPr>
        <a:xfrm>
          <a:off x="0" y="0"/>
          <a:ext cx="0" cy="0"/>
          <a:chOff x="0" y="0"/>
          <a:chExt cx="0" cy="0"/>
        </a:xfrm>
      </p:grpSpPr>
      <p:sp>
        <p:nvSpPr>
          <p:cNvPr id="223" name="Google Shape;223;p33"/>
          <p:cNvSpPr/>
          <p:nvPr/>
        </p:nvSpPr>
        <p:spPr>
          <a:xfrm>
            <a:off x="297763" y="2086064"/>
            <a:ext cx="2618593" cy="1621804"/>
          </a:xfrm>
          <a:custGeom>
            <a:avLst/>
            <a:gdLst/>
            <a:ahLst/>
            <a:cxnLst/>
            <a:rect l="l" t="t" r="r" b="b"/>
            <a:pathLst>
              <a:path w="5237186" h="3243607" extrusionOk="0">
                <a:moveTo>
                  <a:pt x="0" y="0"/>
                </a:moveTo>
                <a:lnTo>
                  <a:pt x="5237187" y="0"/>
                </a:lnTo>
                <a:lnTo>
                  <a:pt x="5237187" y="3243607"/>
                </a:lnTo>
                <a:lnTo>
                  <a:pt x="0" y="3243607"/>
                </a:lnTo>
                <a:lnTo>
                  <a:pt x="0" y="0"/>
                </a:lnTo>
                <a:close/>
              </a:path>
            </a:pathLst>
          </a:custGeom>
          <a:blipFill rotWithShape="1">
            <a:blip r:embed="rId3">
              <a:alphaModFix/>
            </a:blip>
            <a:stretch>
              <a:fillRect b="-7640"/>
            </a:stretch>
          </a:blipFill>
          <a:ln>
            <a:noFill/>
          </a:ln>
        </p:spPr>
        <p:txBody>
          <a:bodyPr/>
          <a:lstStyle/>
          <a:p>
            <a:endParaRPr lang="en-US"/>
          </a:p>
        </p:txBody>
      </p:sp>
      <p:sp>
        <p:nvSpPr>
          <p:cNvPr id="224" name="Google Shape;224;p33"/>
          <p:cNvSpPr/>
          <p:nvPr/>
        </p:nvSpPr>
        <p:spPr>
          <a:xfrm>
            <a:off x="6409620" y="2109671"/>
            <a:ext cx="2395799" cy="1598197"/>
          </a:xfrm>
          <a:custGeom>
            <a:avLst/>
            <a:gdLst/>
            <a:ahLst/>
            <a:cxnLst/>
            <a:rect l="l" t="t" r="r" b="b"/>
            <a:pathLst>
              <a:path w="4791598" h="3196395" extrusionOk="0">
                <a:moveTo>
                  <a:pt x="0" y="0"/>
                </a:moveTo>
                <a:lnTo>
                  <a:pt x="4791598" y="0"/>
                </a:lnTo>
                <a:lnTo>
                  <a:pt x="4791598" y="3196395"/>
                </a:lnTo>
                <a:lnTo>
                  <a:pt x="0" y="3196395"/>
                </a:lnTo>
                <a:lnTo>
                  <a:pt x="0" y="0"/>
                </a:lnTo>
                <a:close/>
              </a:path>
            </a:pathLst>
          </a:custGeom>
          <a:blipFill rotWithShape="1">
            <a:blip r:embed="rId4">
              <a:alphaModFix/>
            </a:blip>
            <a:stretch>
              <a:fillRect/>
            </a:stretch>
          </a:blipFill>
          <a:ln>
            <a:noFill/>
          </a:ln>
        </p:spPr>
        <p:txBody>
          <a:bodyPr/>
          <a:lstStyle/>
          <a:p>
            <a:endParaRPr lang="en-US"/>
          </a:p>
        </p:txBody>
      </p:sp>
      <p:sp>
        <p:nvSpPr>
          <p:cNvPr id="225" name="Google Shape;225;p33"/>
          <p:cNvSpPr/>
          <p:nvPr/>
        </p:nvSpPr>
        <p:spPr>
          <a:xfrm>
            <a:off x="3440232" y="2093598"/>
            <a:ext cx="2445514" cy="1630343"/>
          </a:xfrm>
          <a:custGeom>
            <a:avLst/>
            <a:gdLst/>
            <a:ahLst/>
            <a:cxnLst/>
            <a:rect l="l" t="t" r="r" b="b"/>
            <a:pathLst>
              <a:path w="4891028" h="3260685" extrusionOk="0">
                <a:moveTo>
                  <a:pt x="0" y="0"/>
                </a:moveTo>
                <a:lnTo>
                  <a:pt x="4891028" y="0"/>
                </a:lnTo>
                <a:lnTo>
                  <a:pt x="4891028" y="3260686"/>
                </a:lnTo>
                <a:lnTo>
                  <a:pt x="0" y="3260686"/>
                </a:lnTo>
                <a:lnTo>
                  <a:pt x="0" y="0"/>
                </a:lnTo>
                <a:close/>
              </a:path>
            </a:pathLst>
          </a:custGeom>
          <a:blipFill rotWithShape="1">
            <a:blip r:embed="rId5">
              <a:alphaModFix/>
            </a:blip>
            <a:stretch>
              <a:fillRect/>
            </a:stretch>
          </a:blipFill>
          <a:ln>
            <a:noFill/>
          </a:ln>
        </p:spPr>
        <p:txBody>
          <a:bodyPr/>
          <a:lstStyle/>
          <a:p>
            <a:endParaRPr lang="en-US"/>
          </a:p>
        </p:txBody>
      </p:sp>
      <p:sp>
        <p:nvSpPr>
          <p:cNvPr id="226" name="Google Shape;226;p33"/>
          <p:cNvSpPr/>
          <p:nvPr/>
        </p:nvSpPr>
        <p:spPr>
          <a:xfrm>
            <a:off x="2376476" y="588531"/>
            <a:ext cx="4391048" cy="1285379"/>
          </a:xfrm>
          <a:custGeom>
            <a:avLst/>
            <a:gdLst/>
            <a:ahLst/>
            <a:cxnLst/>
            <a:rect l="l" t="t" r="r" b="b"/>
            <a:pathLst>
              <a:path w="8782096" h="2570759" extrusionOk="0">
                <a:moveTo>
                  <a:pt x="0" y="0"/>
                </a:moveTo>
                <a:lnTo>
                  <a:pt x="8782096" y="0"/>
                </a:lnTo>
                <a:lnTo>
                  <a:pt x="8782096" y="2570759"/>
                </a:lnTo>
                <a:lnTo>
                  <a:pt x="0" y="2570759"/>
                </a:lnTo>
                <a:lnTo>
                  <a:pt x="0" y="0"/>
                </a:lnTo>
                <a:close/>
              </a:path>
            </a:pathLst>
          </a:custGeom>
          <a:blipFill rotWithShape="1">
            <a:blip r:embed="rId6">
              <a:alphaModFix/>
            </a:blip>
            <a:stretch>
              <a:fillRect/>
            </a:stretch>
          </a:blipFill>
          <a:ln>
            <a:noFill/>
          </a:ln>
        </p:spPr>
        <p:txBody>
          <a:bodyPr/>
          <a:lstStyle/>
          <a:p>
            <a:endParaRPr lang="en-US"/>
          </a:p>
        </p:txBody>
      </p:sp>
      <p:sp>
        <p:nvSpPr>
          <p:cNvPr id="227" name="Google Shape;227;p33"/>
          <p:cNvSpPr txBox="1"/>
          <p:nvPr/>
        </p:nvSpPr>
        <p:spPr>
          <a:xfrm>
            <a:off x="2136431" y="969303"/>
            <a:ext cx="4871138" cy="591514"/>
          </a:xfrm>
          <a:prstGeom prst="rect">
            <a:avLst/>
          </a:prstGeom>
          <a:noFill/>
          <a:ln>
            <a:noFill/>
          </a:ln>
        </p:spPr>
        <p:txBody>
          <a:bodyPr spcFirstLastPara="1" wrap="square" lIns="0" tIns="0" rIns="0" bIns="0" anchor="t" anchorCtr="0">
            <a:spAutoFit/>
          </a:bodyPr>
          <a:lstStyle/>
          <a:p>
            <a:pPr marL="0" marR="0" lvl="0" indent="0" algn="ctr" rtl="0">
              <a:lnSpc>
                <a:spcPct val="137991"/>
              </a:lnSpc>
              <a:spcBef>
                <a:spcPts val="0"/>
              </a:spcBef>
              <a:spcAft>
                <a:spcPts val="0"/>
              </a:spcAft>
              <a:buNone/>
            </a:pPr>
            <a:r>
              <a:rPr lang="en" sz="3500" b="0" i="0" u="none" strike="noStrike" cap="none">
                <a:solidFill>
                  <a:srgbClr val="FED100"/>
                </a:solidFill>
                <a:latin typeface="Open Sans"/>
                <a:ea typeface="Open Sans"/>
                <a:cs typeface="Open Sans"/>
                <a:sym typeface="Open Sans"/>
              </a:rPr>
              <a:t>Trusted Adult</a:t>
            </a:r>
            <a:endParaRPr sz="700"/>
          </a:p>
        </p:txBody>
      </p:sp>
      <p:sp>
        <p:nvSpPr>
          <p:cNvPr id="228" name="Google Shape;228;p33"/>
          <p:cNvSpPr txBox="1"/>
          <p:nvPr/>
        </p:nvSpPr>
        <p:spPr>
          <a:xfrm>
            <a:off x="1026338" y="3995983"/>
            <a:ext cx="7091325" cy="821436"/>
          </a:xfrm>
          <a:prstGeom prst="rect">
            <a:avLst/>
          </a:prstGeom>
          <a:noFill/>
          <a:ln>
            <a:noFill/>
          </a:ln>
        </p:spPr>
        <p:txBody>
          <a:bodyPr spcFirstLastPara="1" wrap="square" lIns="0" tIns="0" rIns="0" bIns="0" anchor="t" anchorCtr="0">
            <a:spAutoFit/>
          </a:bodyPr>
          <a:lstStyle/>
          <a:p>
            <a:pPr marL="0" marR="0" lvl="0" indent="0" algn="ctr" rtl="0">
              <a:lnSpc>
                <a:spcPct val="137979"/>
              </a:lnSpc>
              <a:spcBef>
                <a:spcPts val="0"/>
              </a:spcBef>
              <a:spcAft>
                <a:spcPts val="0"/>
              </a:spcAft>
              <a:buNone/>
            </a:pPr>
            <a:r>
              <a:rPr lang="en" sz="2400" b="0" i="0" u="none" strike="noStrike" cap="none">
                <a:solidFill>
                  <a:srgbClr val="FEFEFE"/>
                </a:solidFill>
                <a:latin typeface="Open Sans"/>
                <a:ea typeface="Open Sans"/>
                <a:cs typeface="Open Sans"/>
                <a:sym typeface="Open Sans"/>
              </a:rPr>
              <a:t>When I say the words Trusted Adult, what characteristics or traits come to mind?</a:t>
            </a:r>
            <a:endParaRPr sz="700"/>
          </a:p>
        </p:txBody>
      </p:sp>
      <p:sp>
        <p:nvSpPr>
          <p:cNvPr id="229" name="Google Shape;229;p33"/>
          <p:cNvSpPr txBox="1"/>
          <p:nvPr/>
        </p:nvSpPr>
        <p:spPr>
          <a:xfrm>
            <a:off x="800406" y="132558"/>
            <a:ext cx="7543188" cy="381793"/>
          </a:xfrm>
          <a:prstGeom prst="rect">
            <a:avLst/>
          </a:prstGeom>
          <a:noFill/>
          <a:ln>
            <a:noFill/>
          </a:ln>
        </p:spPr>
        <p:txBody>
          <a:bodyPr spcFirstLastPara="1" wrap="square" lIns="0" tIns="0" rIns="0" bIns="0" anchor="t" anchorCtr="0">
            <a:spAutoFit/>
          </a:bodyPr>
          <a:lstStyle/>
          <a:p>
            <a:pPr marL="0" marR="0" lvl="0" indent="0" algn="ctr" rtl="0">
              <a:lnSpc>
                <a:spcPct val="137992"/>
              </a:lnSpc>
              <a:spcBef>
                <a:spcPts val="0"/>
              </a:spcBef>
              <a:spcAft>
                <a:spcPts val="0"/>
              </a:spcAft>
              <a:buNone/>
            </a:pPr>
            <a:r>
              <a:rPr lang="en" sz="2300" b="0" i="0" u="none" strike="noStrike" cap="none">
                <a:solidFill>
                  <a:srgbClr val="FEFEFE"/>
                </a:solidFill>
                <a:latin typeface="Open Sans"/>
                <a:ea typeface="Open Sans"/>
                <a:cs typeface="Open Sans"/>
                <a:sym typeface="Open Sans"/>
              </a:rPr>
              <a:t>If you are worried about yourself or a friend, talk to a</a:t>
            </a:r>
            <a:endParaRPr sz="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 xmlns="89fa53aa-3fbc-4de2-8906-89361990ec1a" xsi:nil="true"/>
    <_ip_UnifiedCompliancePolicyUIAction xmlns="http://schemas.microsoft.com/sharepoint/v3" xsi:nil="true"/>
    <IconOverlay xmlns="http://schemas.microsoft.com/sharepoint/v4" xsi:nil="true"/>
    <CourseDescription xmlns="89fa53aa-3fbc-4de2-8906-89361990ec1a" xsi:nil="true"/>
    <TaxCatchAll xmlns="855bedaa-2d60-480d-81e4-75fe5881734a" xsi:nil="true"/>
    <_ip_UnifiedCompliancePolicyProperties xmlns="http://schemas.microsoft.com/sharepoint/v3" xsi:nil="true"/>
    <lcf76f155ced4ddcb4097134ff3c332f xmlns="89fa53aa-3fbc-4de2-8906-89361990ec1a">
      <Terms xmlns="http://schemas.microsoft.com/office/infopath/2007/PartnerControls"/>
    </lcf76f155ced4ddcb4097134ff3c332f>
    <_dlc_DocId xmlns="855bedaa-2d60-480d-81e4-75fe5881734a">PCSDDOC-1573500842-1884185</_dlc_DocId>
    <_dlc_DocIdUrl xmlns="855bedaa-2d60-480d-81e4-75fe5881734a">
      <Url>https://pauldingcountyschool.sharepoint.com/sites/DocumentCenter/_layouts/15/DocIdRedir.aspx?ID=PCSDDOC-1573500842-1884185</Url>
      <Description>PCSDDOC-1573500842-1884185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686" ma:contentTypeDescription="Create a new document." ma:contentTypeScope="" ma:versionID="6e217f2eb82b8ba0f27e48906b43512f">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255debde0cb6e3b43e3607a1e00ad60c"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element ref="ns3:MediaLengthInSeconds" minOccurs="0"/>
                <xsd:element ref="ns3:CourseDescription" minOccurs="0"/>
                <xsd:element ref="ns3:Image"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1" nillable="true" ma:displayName="Taxonomy Catch All Column" ma:hidden="true" ma:list="{2ca53428-dd6f-42ce-a2de-d8a4d040c2f2}" ma:internalName="TaxCatchAll" ma:showField="CatchAllData" ma:web="855bedaa-2d60-480d-81e4-75fe588173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CourseDescription" ma:index="27" nillable="true" ma:displayName="Description" ma:format="Dropdown" ma:internalName="CourseDescription">
      <xsd:simpleType>
        <xsd:restriction base="dms:Text">
          <xsd:maxLength value="255"/>
        </xsd:restriction>
      </xsd:simpleType>
    </xsd:element>
    <xsd:element name="Image" ma:index="28" nillable="true" ma:displayName="Image" ma:format="Thumbnail" ma:internalName="Imag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979b9d58-1c66-46c5-bdaf-13c47b7575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F0EA9-3783-4C54-A404-04A2962D96E7}">
  <ds:schemaRefs>
    <ds:schemaRef ds:uri="http://schemas.microsoft.com/sharepoint/events"/>
  </ds:schemaRefs>
</ds:datastoreItem>
</file>

<file path=customXml/itemProps2.xml><?xml version="1.0" encoding="utf-8"?>
<ds:datastoreItem xmlns:ds="http://schemas.openxmlformats.org/officeDocument/2006/customXml" ds:itemID="{19DAA544-D446-4955-A324-4F7309F1C257}">
  <ds:schemaRefs>
    <ds:schemaRef ds:uri="http://schemas.microsoft.com/sharepoint/v3/contenttype/forms"/>
  </ds:schemaRefs>
</ds:datastoreItem>
</file>

<file path=customXml/itemProps3.xml><?xml version="1.0" encoding="utf-8"?>
<ds:datastoreItem xmlns:ds="http://schemas.openxmlformats.org/officeDocument/2006/customXml" ds:itemID="{50E66B08-D1BC-46D6-8441-6FF4DA0310C3}">
  <ds:schemaRefs>
    <ds:schemaRef ds:uri="http://schemas.microsoft.com/office/2006/metadata/properties"/>
    <ds:schemaRef ds:uri="http://schemas.microsoft.com/office/infopath/2007/PartnerControls"/>
    <ds:schemaRef ds:uri="89fa53aa-3fbc-4de2-8906-89361990ec1a"/>
    <ds:schemaRef ds:uri="http://schemas.microsoft.com/sharepoint/v3"/>
    <ds:schemaRef ds:uri="http://schemas.microsoft.com/sharepoint/v4"/>
    <ds:schemaRef ds:uri="855bedaa-2d60-480d-81e4-75fe5881734a"/>
  </ds:schemaRefs>
</ds:datastoreItem>
</file>

<file path=customXml/itemProps4.xml><?xml version="1.0" encoding="utf-8"?>
<ds:datastoreItem xmlns:ds="http://schemas.openxmlformats.org/officeDocument/2006/customXml" ds:itemID="{AE2C2875-239A-48F3-BB22-6C0FCC384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405</TotalTime>
  <Words>1077</Words>
  <Application>Microsoft Office PowerPoint</Application>
  <PresentationFormat>On-screen Show (16:9)</PresentationFormat>
  <Paragraphs>113</Paragraphs>
  <Slides>22</Slides>
  <Notes>22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Homemade Apple</vt:lpstr>
      <vt:lpstr>Open Sans Light</vt:lpstr>
      <vt:lpstr>Merriweather</vt:lpstr>
      <vt:lpstr>Calibri</vt:lpstr>
      <vt:lpstr>Arial</vt:lpstr>
      <vt:lpstr>Open Sans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S. Summers</dc:creator>
  <cp:lastModifiedBy>Melissa A. Nelson-Graham</cp:lastModifiedBy>
  <cp:revision>2</cp:revision>
  <dcterms:modified xsi:type="dcterms:W3CDTF">2025-10-20T19:52:37Z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0x0101008BDF300C9C16D545A9D3481395BEAA0E</vt:lpwstr>
  </property>
  <property fmtid="{D5CDD505-2E9C-101B-9397-08002B2CF9AE}" pid="3" name="_dlc_DocIdItemGuid">
    <vt:lpwstr>5ab8166f-d4bb-4e32-ad0b-6edbacfffe0b</vt:lpwstr>
  </property>
</Properties>
</file>